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2DF8AB-A418-484B-AEEB-33BF988E500B}">
  <a:tblStyle styleId="{2E2DF8AB-A418-484B-AEEB-33BF988E50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oton.com/family/trapezoidal-right-screws-and-nuts-7060882/"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b989cb78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b989cb78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b989cb78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b989cb78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density times volume, where the volume is calculated by known dimensions of the paper roll.</a:t>
            </a:r>
            <a:endParaRPr/>
          </a:p>
          <a:p>
            <a:pPr indent="0" lvl="0" marL="0" rtl="0" algn="l">
              <a:spcBef>
                <a:spcPts val="0"/>
              </a:spcBef>
              <a:spcAft>
                <a:spcPts val="0"/>
              </a:spcAft>
              <a:buNone/>
            </a:pPr>
            <a:r>
              <a:rPr lang="zh-CN"/>
              <a:t>torque equals the gravitational force times the distance between the center of mass of paper roll to the shaft.</a:t>
            </a:r>
            <a:endParaRPr/>
          </a:p>
          <a:p>
            <a:pPr indent="0" lvl="0" marL="0" rtl="0" algn="l">
              <a:spcBef>
                <a:spcPts val="0"/>
              </a:spcBef>
              <a:spcAft>
                <a:spcPts val="0"/>
              </a:spcAft>
              <a:buNone/>
            </a:pPr>
            <a:r>
              <a:rPr lang="zh-CN"/>
              <a:t>power=torque times angular velocity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bde9f47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bde9f47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b989cb78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b989cb78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To make sure the machine can operate for 10 years, We analysis the Free body diagram for the shaft as shown in the picture. </a:t>
            </a:r>
            <a:r>
              <a:rPr lang="zh-CN"/>
              <a:t>Each of the six cradle arms shares a common support point on the shaft, so there are only three downward pressures on the shaft. Since the weight of the cradle and the paper roller is evenly distributed, each pressure w1, w2, w3 is 1/3 of the total weight. These three pressures are spaced 0.5 meters apart and the distance between w1 and w3 from the edge of the shaft is also 0.5 m. The total mass consists of the six cradle arms and the roller, the specific data are listed in the table below. During the first 45 seconds of the roller transfer, a geared force Ft is applied to the leftmost part of the shaft, which will be described later in the section on gears. Then the bearings provide a support force of 0.52544 meters on the each side closer to the shaft.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c98a81b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c98a81b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By using newton 2nd law, we got Ay equals to 70408.47 Netwtons in a downward direction while By as 31183.81 newtons in an upward direction</a:t>
            </a:r>
            <a:endParaRPr/>
          </a:p>
          <a:p>
            <a:pPr indent="0" lvl="0" marL="0" rtl="0" algn="l">
              <a:spcBef>
                <a:spcPts val="0"/>
              </a:spcBef>
              <a:spcAft>
                <a:spcPts val="0"/>
              </a:spcAft>
              <a:buNone/>
            </a:pPr>
            <a:r>
              <a:rPr lang="zh-CN"/>
              <a:t>Then, analyze the lifetime. For the machine shoule be able to operate five days a week for 10 years, two eight-hour days, transfering 30 rollers per hour, and convert it into lifetime L10 is One million, two hundred and forty-eight thousand revolutions.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c98a81bd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c98a81bd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According to the lifetime equation, the minimum dynamic load ratings are listed in units of both </a:t>
            </a:r>
            <a:r>
              <a:rPr lang="zh-CN"/>
              <a:t>newton</a:t>
            </a:r>
            <a:r>
              <a:rPr lang="zh-CN"/>
              <a:t> and pound-force. the subscript A represents the bearing A that close to the geartrain.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c98a81b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c98a81b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should also consider the static station that Ft equals to 0. Becasue it is symmetric, so we can </a:t>
            </a:r>
            <a:r>
              <a:rPr lang="zh-CN"/>
              <a:t>easily</a:t>
            </a:r>
            <a:r>
              <a:rPr lang="zh-CN"/>
              <a:t> get Ay and By is half of the total weight.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c98a81bd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c98a81bd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Before we select the atcual bearings, we should make sure that the maximum </a:t>
            </a:r>
            <a:r>
              <a:rPr lang="zh-CN"/>
              <a:t>rotation</a:t>
            </a:r>
            <a:r>
              <a:rPr lang="zh-CN"/>
              <a:t> speed is larger than the speed when the machine works. There are two requirements, first is </a:t>
            </a:r>
            <a:r>
              <a:rPr lang="zh-CN"/>
              <a:t>The system budget allows 45 seconds to transfer a roll, and another 45 seconds to return (unloaded) to the home position for the</a:t>
            </a:r>
            <a:r>
              <a:rPr lang="zh-CN"/>
              <a:t> </a:t>
            </a:r>
            <a:r>
              <a:rPr lang="zh-CN"/>
              <a:t>next roll. In this case, the speed is 0.333 revolutions per minute. Another speed requirement is trasfering 30 rollers per hour, which is 0.25 revolutions per minute.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c98a81bd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c98a81bd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most of load on the bearings and shaft is the paper roller, </a:t>
            </a:r>
            <a:r>
              <a:rPr lang="zh-CN"/>
              <a:t>the return motion is negligible, and I didn’t consider it when caculating the lifetime and dynamic load rating. The all requirements for </a:t>
            </a:r>
            <a:r>
              <a:rPr lang="zh-CN"/>
              <a:t>selecting</a:t>
            </a:r>
            <a:r>
              <a:rPr lang="zh-CN"/>
              <a:t> the bearings are here. For the two bearings have two different dynamic load capacities, we can try to use two different bearings to minimize the cost.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b989cb78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b989cb78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b989cb7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b989cb7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cbfd597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cbfd597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cbfd597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4cbfd597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cbfd5971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4cbfd5971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cbfd5971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cbfd5971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4cbfd597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4cbfd597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b989cb786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4b989cb78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Here is the analysis of Power Screw sets, which contains a lead screw and a screw nut.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c900c2a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c900c2a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120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It’s a very slow, high thrust.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c900c2a6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4c900c2a6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120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c900c2a6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c900c2a6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1200"/>
              </a:spcAft>
              <a:buNone/>
            </a:pPr>
            <a:r>
              <a:rPr lang="zh-CN"/>
              <a:t>since the maximum force is only 76kN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c900c2a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c900c2a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1200"/>
              </a:spcAft>
              <a:buNone/>
            </a:pPr>
            <a:r>
              <a:rPr lang="zh-CN"/>
              <a:t>knowing the core diameter, which is seen as minor diameter in the shigley’s mechanical engineering deisgn, we can find the major diameter and pitch for the desired lead screw. So we choose </a:t>
            </a:r>
            <a:r>
              <a:rPr b="1" lang="zh-CN" sz="1300" u="sng">
                <a:solidFill>
                  <a:srgbClr val="1155CC"/>
                </a:solidFill>
                <a:latin typeface="Times New Roman"/>
                <a:ea typeface="Times New Roman"/>
                <a:cs typeface="Times New Roman"/>
                <a:sym typeface="Times New Roman"/>
                <a:hlinkClick r:id="rId2">
                  <a:extLst>
                    <a:ext uri="{A12FA001-AC4F-418D-AE19-62706E023703}">
                      <ahyp:hlinkClr val="tx"/>
                    </a:ext>
                  </a:extLst>
                </a:hlinkClick>
              </a:rPr>
              <a:t>Right Hand Trapezoidal Lead Screws for Power Transmission from Roton Products, Inc.</a:t>
            </a:r>
            <a:r>
              <a:rPr lang="zh-CN"/>
              <a:t> </a:t>
            </a:r>
            <a:r>
              <a:rPr lang="zh-CN" sz="1300">
                <a:solidFill>
                  <a:schemeClr val="dk1"/>
                </a:solidFill>
                <a:latin typeface="Times New Roman"/>
                <a:ea typeface="Times New Roman"/>
                <a:cs typeface="Times New Roman"/>
                <a:sym typeface="Times New Roman"/>
              </a:rPr>
              <a:t> for safety and manufacturing standards.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4b989cb7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4b989cb7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c900c2a6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c900c2a6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zh-CN" sz="1300">
                <a:solidFill>
                  <a:schemeClr val="dk1"/>
                </a:solidFill>
                <a:latin typeface="Times New Roman"/>
                <a:ea typeface="Times New Roman"/>
                <a:cs typeface="Times New Roman"/>
                <a:sym typeface="Times New Roman"/>
              </a:rPr>
              <a:t>Where,</a:t>
            </a:r>
            <a:endParaRPr sz="1300">
              <a:solidFill>
                <a:schemeClr val="dk1"/>
              </a:solidFill>
              <a:latin typeface="Times New Roman"/>
              <a:ea typeface="Times New Roman"/>
              <a:cs typeface="Times New Roman"/>
              <a:sym typeface="Times New Roman"/>
            </a:endParaRPr>
          </a:p>
          <a:p>
            <a:pPr indent="0" lvl="0" marL="914400" rtl="0" algn="ctr">
              <a:lnSpc>
                <a:spcPct val="115000"/>
              </a:lnSpc>
              <a:spcBef>
                <a:spcPts val="0"/>
              </a:spcBef>
              <a:spcAft>
                <a:spcPts val="0"/>
              </a:spcAft>
              <a:buNone/>
            </a:pPr>
            <a:r>
              <a:rPr lang="zh-CN" sz="1300">
                <a:solidFill>
                  <a:schemeClr val="dk1"/>
                </a:solidFill>
                <a:latin typeface="Times New Roman"/>
                <a:ea typeface="Times New Roman"/>
                <a:cs typeface="Times New Roman"/>
                <a:sym typeface="Times New Roman"/>
              </a:rPr>
              <a:t> f = coefficient of thread friction</a:t>
            </a:r>
            <a:endParaRPr sz="1300">
              <a:solidFill>
                <a:schemeClr val="dk1"/>
              </a:solidFill>
              <a:latin typeface="Times New Roman"/>
              <a:ea typeface="Times New Roman"/>
              <a:cs typeface="Times New Roman"/>
              <a:sym typeface="Times New Roman"/>
            </a:endParaRPr>
          </a:p>
          <a:p>
            <a:pPr indent="0" lvl="0" marL="914400" rtl="0" algn="ctr">
              <a:lnSpc>
                <a:spcPct val="115000"/>
              </a:lnSpc>
              <a:spcBef>
                <a:spcPts val="0"/>
              </a:spcBef>
              <a:spcAft>
                <a:spcPts val="0"/>
              </a:spcAft>
              <a:buNone/>
            </a:pPr>
            <a:r>
              <a:rPr lang="zh-CN" sz="1300">
                <a:solidFill>
                  <a:schemeClr val="dk1"/>
                </a:solidFill>
                <a:latin typeface="Times New Roman"/>
                <a:ea typeface="Times New Roman"/>
                <a:cs typeface="Times New Roman"/>
                <a:sym typeface="Times New Roman"/>
              </a:rPr>
              <a:t>dm = pitch diameter [mm]</a:t>
            </a:r>
            <a:endParaRPr sz="1300">
              <a:solidFill>
                <a:schemeClr val="dk1"/>
              </a:solidFill>
              <a:latin typeface="Times New Roman"/>
              <a:ea typeface="Times New Roman"/>
              <a:cs typeface="Times New Roman"/>
              <a:sym typeface="Times New Roman"/>
            </a:endParaRPr>
          </a:p>
          <a:p>
            <a:pPr indent="0" lvl="0" marL="914400" rtl="0" algn="ctr">
              <a:lnSpc>
                <a:spcPct val="115000"/>
              </a:lnSpc>
              <a:spcBef>
                <a:spcPts val="0"/>
              </a:spcBef>
              <a:spcAft>
                <a:spcPts val="0"/>
              </a:spcAft>
              <a:buNone/>
            </a:pPr>
            <a:r>
              <a:rPr lang="zh-CN" sz="1300">
                <a:solidFill>
                  <a:schemeClr val="dk1"/>
                </a:solidFill>
                <a:latin typeface="Times New Roman"/>
                <a:ea typeface="Times New Roman"/>
                <a:cs typeface="Times New Roman"/>
                <a:sym typeface="Times New Roman"/>
              </a:rPr>
              <a:t>l = lead [mm], which equals the pitch </a:t>
            </a:r>
            <a:r>
              <a:rPr i="1" lang="zh-CN" sz="1300">
                <a:solidFill>
                  <a:schemeClr val="dk1"/>
                </a:solidFill>
                <a:latin typeface="Times New Roman"/>
                <a:ea typeface="Times New Roman"/>
                <a:cs typeface="Times New Roman"/>
                <a:sym typeface="Times New Roman"/>
              </a:rPr>
              <a:t>p</a:t>
            </a:r>
            <a:r>
              <a:rPr lang="zh-CN" sz="1300">
                <a:solidFill>
                  <a:schemeClr val="dk1"/>
                </a:solidFill>
                <a:latin typeface="Times New Roman"/>
                <a:ea typeface="Times New Roman"/>
                <a:cs typeface="Times New Roman"/>
                <a:sym typeface="Times New Roman"/>
              </a:rPr>
              <a:t> for a single thread</a:t>
            </a:r>
            <a:endParaRPr sz="1300">
              <a:solidFill>
                <a:schemeClr val="dk1"/>
              </a:solidFill>
              <a:latin typeface="Times New Roman"/>
              <a:ea typeface="Times New Roman"/>
              <a:cs typeface="Times New Roman"/>
              <a:sym typeface="Times New Roman"/>
            </a:endParaRPr>
          </a:p>
          <a:p>
            <a:pPr indent="0" lvl="0" marL="914400" rtl="0" algn="ctr">
              <a:lnSpc>
                <a:spcPct val="115000"/>
              </a:lnSpc>
              <a:spcBef>
                <a:spcPts val="0"/>
              </a:spcBef>
              <a:spcAft>
                <a:spcPts val="0"/>
              </a:spcAft>
              <a:buNone/>
            </a:pPr>
            <a:r>
              <a:rPr lang="zh-CN" sz="1300">
                <a:solidFill>
                  <a:schemeClr val="dk1"/>
                </a:solidFill>
                <a:latin typeface="Times New Roman"/>
                <a:ea typeface="Times New Roman"/>
                <a:cs typeface="Times New Roman"/>
                <a:sym typeface="Times New Roman"/>
              </a:rPr>
              <a:t>λ =lead angle [deg]</a:t>
            </a:r>
            <a:endParaRPr sz="1300">
              <a:solidFill>
                <a:schemeClr val="dk1"/>
              </a:solidFill>
              <a:latin typeface="Times New Roman"/>
              <a:ea typeface="Times New Roman"/>
              <a:cs typeface="Times New Roman"/>
              <a:sym typeface="Times New Roman"/>
            </a:endParaRPr>
          </a:p>
          <a:p>
            <a:pPr indent="0" lvl="0" marL="1371600" rtl="0" algn="l">
              <a:lnSpc>
                <a:spcPct val="115000"/>
              </a:lnSpc>
              <a:spcBef>
                <a:spcPts val="1200"/>
              </a:spcBef>
              <a:spcAft>
                <a:spcPts val="1200"/>
              </a:spcAft>
              <a:buNone/>
            </a:pPr>
            <a:r>
              <a:rPr lang="zh-CN" sz="1300">
                <a:solidFill>
                  <a:schemeClr val="dk1"/>
                </a:solidFill>
                <a:latin typeface="Times New Roman"/>
                <a:ea typeface="Times New Roman"/>
                <a:cs typeface="Times New Roman"/>
                <a:sym typeface="Times New Roman"/>
              </a:rPr>
              <a:t>It can fulfill the self-locking condition and avoid an uncontrolled load in case of power failure.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c900c2a6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4c900c2a6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120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4c900c2a6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4c900c2a6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0"/>
              </a:spcAft>
              <a:buNone/>
            </a:pPr>
            <a:r>
              <a:rPr lang="zh-CN"/>
              <a:t>this is a more </a:t>
            </a:r>
            <a:r>
              <a:rPr lang="zh-CN"/>
              <a:t>specific</a:t>
            </a:r>
            <a:r>
              <a:rPr lang="zh-CN"/>
              <a:t> FBD for screw threads, we use it and equilibrium equations to determine the force acting on the threads PR and PL.</a:t>
            </a:r>
            <a:r>
              <a:rPr lang="zh-CN" sz="1300">
                <a:solidFill>
                  <a:schemeClr val="dk1"/>
                </a:solidFill>
                <a:latin typeface="Times New Roman"/>
                <a:ea typeface="Times New Roman"/>
                <a:cs typeface="Times New Roman"/>
                <a:sym typeface="Times New Roman"/>
              </a:rPr>
              <a:t>P</a:t>
            </a:r>
            <a:r>
              <a:rPr baseline="-25000" lang="zh-CN" sz="1300">
                <a:solidFill>
                  <a:schemeClr val="dk1"/>
                </a:solidFill>
                <a:latin typeface="Times New Roman"/>
                <a:ea typeface="Times New Roman"/>
                <a:cs typeface="Times New Roman"/>
                <a:sym typeface="Times New Roman"/>
              </a:rPr>
              <a:t>R</a:t>
            </a:r>
            <a:r>
              <a:rPr lang="zh-CN" sz="1300">
                <a:solidFill>
                  <a:schemeClr val="dk1"/>
                </a:solidFill>
                <a:latin typeface="Times New Roman"/>
                <a:ea typeface="Times New Roman"/>
                <a:cs typeface="Times New Roman"/>
                <a:sym typeface="Times New Roman"/>
              </a:rPr>
              <a:t> is the force to lift the load (defined as the force that makes the cradle to rotate clockwise to convey the paper roll), and P</a:t>
            </a:r>
            <a:r>
              <a:rPr baseline="-25000" lang="zh-CN" sz="1300">
                <a:solidFill>
                  <a:schemeClr val="dk1"/>
                </a:solidFill>
                <a:latin typeface="Times New Roman"/>
                <a:ea typeface="Times New Roman"/>
                <a:cs typeface="Times New Roman"/>
                <a:sym typeface="Times New Roman"/>
              </a:rPr>
              <a:t>L</a:t>
            </a:r>
            <a:r>
              <a:rPr lang="zh-CN" sz="1300">
                <a:solidFill>
                  <a:schemeClr val="dk1"/>
                </a:solidFill>
                <a:latin typeface="Times New Roman"/>
                <a:ea typeface="Times New Roman"/>
                <a:cs typeface="Times New Roman"/>
                <a:sym typeface="Times New Roman"/>
              </a:rPr>
              <a:t> is the force to lower the load.</a:t>
            </a:r>
            <a:endParaRPr sz="13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zh-CN" sz="1300">
                <a:solidFill>
                  <a:schemeClr val="dk1"/>
                </a:solidFill>
                <a:latin typeface="Times New Roman"/>
                <a:ea typeface="Times New Roman"/>
                <a:cs typeface="Times New Roman"/>
                <a:sym typeface="Times New Roman"/>
              </a:rPr>
              <a:t>Then, find the torque required by multiplying the load </a:t>
            </a:r>
            <a:r>
              <a:rPr i="1" lang="zh-CN" sz="1300">
                <a:solidFill>
                  <a:schemeClr val="dk1"/>
                </a:solidFill>
                <a:latin typeface="Times New Roman"/>
                <a:ea typeface="Times New Roman"/>
                <a:cs typeface="Times New Roman"/>
                <a:sym typeface="Times New Roman"/>
              </a:rPr>
              <a:t>P </a:t>
            </a:r>
            <a:r>
              <a:rPr lang="zh-CN" sz="1300">
                <a:solidFill>
                  <a:schemeClr val="dk1"/>
                </a:solidFill>
                <a:latin typeface="Times New Roman"/>
                <a:ea typeface="Times New Roman"/>
                <a:cs typeface="Times New Roman"/>
                <a:sym typeface="Times New Roman"/>
              </a:rPr>
              <a:t>with the mean radius </a:t>
            </a:r>
            <a:r>
              <a:rPr i="1" lang="zh-CN" sz="1300">
                <a:solidFill>
                  <a:schemeClr val="dk1"/>
                </a:solidFill>
                <a:latin typeface="Times New Roman"/>
                <a:ea typeface="Times New Roman"/>
                <a:cs typeface="Times New Roman"/>
                <a:sym typeface="Times New Roman"/>
              </a:rPr>
              <a:t>d</a:t>
            </a:r>
            <a:r>
              <a:rPr baseline="-25000" i="1" lang="zh-CN" sz="1300">
                <a:solidFill>
                  <a:schemeClr val="dk1"/>
                </a:solidFill>
                <a:latin typeface="Times New Roman"/>
                <a:ea typeface="Times New Roman"/>
                <a:cs typeface="Times New Roman"/>
                <a:sym typeface="Times New Roman"/>
              </a:rPr>
              <a:t>m</a:t>
            </a:r>
            <a:r>
              <a:rPr i="1" lang="zh-CN" sz="1300">
                <a:solidFill>
                  <a:schemeClr val="dk1"/>
                </a:solidFill>
                <a:latin typeface="Times New Roman"/>
                <a:ea typeface="Times New Roman"/>
                <a:cs typeface="Times New Roman"/>
                <a:sym typeface="Times New Roman"/>
              </a:rPr>
              <a:t>/2</a:t>
            </a:r>
            <a:r>
              <a:rPr lang="zh-CN"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indent="0" lvl="0" marL="914400" rtl="0" algn="l">
              <a:lnSpc>
                <a:spcPct val="115000"/>
              </a:lnSpc>
              <a:spcBef>
                <a:spcPts val="1200"/>
              </a:spcBef>
              <a:spcAft>
                <a:spcPts val="0"/>
              </a:spcAft>
              <a:buNone/>
            </a:pPr>
            <a:r>
              <a:t/>
            </a:r>
            <a:endParaRPr>
              <a:solidFill>
                <a:schemeClr val="dk1"/>
              </a:solidFill>
            </a:endParaRPr>
          </a:p>
          <a:p>
            <a:pPr indent="0" lvl="0" marL="914400" rtl="0" algn="l">
              <a:lnSpc>
                <a:spcPct val="115000"/>
              </a:lnSpc>
              <a:spcBef>
                <a:spcPts val="1200"/>
              </a:spcBef>
              <a:spcAft>
                <a:spcPts val="120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c900c2a6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4c900c2a6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zh-CN" sz="1300">
                <a:solidFill>
                  <a:schemeClr val="dk1"/>
                </a:solidFill>
                <a:latin typeface="Times New Roman"/>
                <a:ea typeface="Times New Roman"/>
                <a:cs typeface="Times New Roman"/>
                <a:sym typeface="Times New Roman"/>
              </a:rPr>
              <a:t>We use the von Mises theory to analyze thread failure:</a:t>
            </a:r>
            <a:endParaRPr sz="13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rPr lang="zh-CN" sz="1300">
                <a:solidFill>
                  <a:schemeClr val="dk1"/>
                </a:solidFill>
                <a:latin typeface="Times New Roman"/>
                <a:ea typeface="Times New Roman"/>
                <a:cs typeface="Times New Roman"/>
                <a:sym typeface="Times New Roman"/>
              </a:rPr>
              <a:t>the components:</a:t>
            </a:r>
            <a:endParaRPr sz="13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rPr lang="zh-CN" sz="1300">
                <a:solidFill>
                  <a:schemeClr val="dk1"/>
                </a:solidFill>
                <a:latin typeface="Times New Roman"/>
                <a:ea typeface="Times New Roman"/>
                <a:cs typeface="Times New Roman"/>
                <a:sym typeface="Times New Roman"/>
              </a:rPr>
              <a:t>Where,</a:t>
            </a:r>
            <a:endParaRPr sz="1300">
              <a:solidFill>
                <a:schemeClr val="dk1"/>
              </a:solidFill>
              <a:latin typeface="Times New Roman"/>
              <a:ea typeface="Times New Roman"/>
              <a:cs typeface="Times New Roman"/>
              <a:sym typeface="Times New Roman"/>
            </a:endParaRPr>
          </a:p>
          <a:p>
            <a:pPr indent="0" lvl="0" marL="914400" rtl="0" algn="ctr">
              <a:lnSpc>
                <a:spcPct val="115000"/>
              </a:lnSpc>
              <a:spcBef>
                <a:spcPts val="0"/>
              </a:spcBef>
              <a:spcAft>
                <a:spcPts val="0"/>
              </a:spcAft>
              <a:buNone/>
            </a:pPr>
            <a:r>
              <a:rPr lang="zh-CN" sz="1300">
                <a:solidFill>
                  <a:schemeClr val="dk1"/>
                </a:solidFill>
                <a:latin typeface="Times New Roman"/>
                <a:ea typeface="Times New Roman"/>
                <a:cs typeface="Times New Roman"/>
                <a:sym typeface="Times New Roman"/>
              </a:rPr>
              <a:t>dr= minor diameter=d-p, </a:t>
            </a:r>
            <a:r>
              <a:rPr i="1" lang="zh-CN" sz="1300">
                <a:solidFill>
                  <a:schemeClr val="dk1"/>
                </a:solidFill>
                <a:latin typeface="Times New Roman"/>
                <a:ea typeface="Times New Roman"/>
                <a:cs typeface="Times New Roman"/>
                <a:sym typeface="Times New Roman"/>
              </a:rPr>
              <a:t>d</a:t>
            </a:r>
            <a:r>
              <a:rPr lang="zh-CN" sz="1300">
                <a:solidFill>
                  <a:schemeClr val="dk1"/>
                </a:solidFill>
                <a:latin typeface="Times New Roman"/>
                <a:ea typeface="Times New Roman"/>
                <a:cs typeface="Times New Roman"/>
                <a:sym typeface="Times New Roman"/>
              </a:rPr>
              <a:t> is the major diameter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c900c2a6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c900c2a6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1200"/>
              </a:spcBef>
              <a:spcAft>
                <a:spcPts val="1200"/>
              </a:spcAft>
              <a:buNone/>
            </a:pPr>
            <a:r>
              <a:rPr lang="zh-CN"/>
              <a:t>we run all the calculations in python and verify that the factor of safety is about 2.68</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4bde9f478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4bde9f478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t>Script:</a:t>
            </a:r>
            <a:r>
              <a:rPr lang="zh-CN" sz="1200">
                <a:solidFill>
                  <a:srgbClr val="595959"/>
                </a:solidFill>
              </a:rPr>
              <a:t>Our design leverages off-the-shelf components such as commercially available gears, bearings, and lead screws. The use of widely available materials like AISI 4140 Alloy Steel helps keep material costs low and simplifies procurement.</a:t>
            </a:r>
            <a:endParaRPr sz="1200">
              <a:solidFill>
                <a:srgbClr val="595959"/>
              </a:solidFill>
            </a:endParaRPr>
          </a:p>
          <a:p>
            <a:pPr indent="0" lvl="0" marL="0" rtl="0" algn="l">
              <a:spcBef>
                <a:spcPts val="0"/>
              </a:spcBef>
              <a:spcAft>
                <a:spcPts val="0"/>
              </a:spcAft>
              <a:buNone/>
            </a:pPr>
            <a:r>
              <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zh-CN" sz="1200">
                <a:solidFill>
                  <a:srgbClr val="595959"/>
                </a:solidFill>
              </a:rPr>
              <a:t>The power screw design uses a trapezoidal thread, while providing adequate contact stress distribution, it also facilitates smooth load transfer. Its self-locking characteristic minimizes the chances of back-driving, which in turn means that the motor only needs to supply sufficient torque to initiate motion and overcome static friction, rather than continuously fighting gravity or other reactive forces. This design reduces both the power consumption and the wear on the motor over time.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zh-CN" sz="1200">
                <a:solidFill>
                  <a:srgbClr val="595959"/>
                </a:solidFill>
              </a:rPr>
              <a:t>The design ensures that loads are shared effectively across the different elements—cradle, shaft, gears, and bearings. This clear separation of load paths reduces peak stresses on any one component, thereby reducing the overall power and torque required from the motor to initiate and sustain movement.</a:t>
            </a:r>
            <a:endParaRPr sz="1200">
              <a:solidFill>
                <a:srgbClr val="595959"/>
              </a:solidFill>
            </a:endParaRPr>
          </a:p>
          <a:p>
            <a:pPr indent="0" lvl="0" marL="0" rtl="0" algn="l">
              <a:lnSpc>
                <a:spcPct val="115000"/>
              </a:lnSpc>
              <a:spcBef>
                <a:spcPts val="1200"/>
              </a:spcBef>
              <a:spcAft>
                <a:spcPts val="1200"/>
              </a:spcAft>
              <a:buNone/>
            </a:pPr>
            <a:r>
              <a:t/>
            </a:r>
            <a:endParaRPr sz="1200">
              <a:solidFill>
                <a:srgbClr val="595959"/>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4bde9f478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4bde9f478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bde9f478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4bde9f47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b989cb78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4b989cb78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Here is the bill of materials after all analysis and calculations are done. Two gears, lead screw, screw nut, flange,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4c98a81bd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4c98a81bd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and two bearings with pillow block are included. The total cost is 1519.39 dollars.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4b989cb7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4b989cb7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b989cb786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4b989cb78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For this project, we successfully design the paper roller transfer machine with specific </a:t>
            </a:r>
            <a:r>
              <a:rPr lang="zh-CN"/>
              <a:t>components</a:t>
            </a:r>
            <a:r>
              <a:rPr lang="zh-CN"/>
              <a:t> and actual positions. We first </a:t>
            </a:r>
            <a:r>
              <a:rPr lang="zh-CN"/>
              <a:t>determined</a:t>
            </a:r>
            <a:r>
              <a:rPr lang="zh-CN"/>
              <a:t> the model and had the CAD model, then analyzed the power need to transfer, calculated the torque required for gears and crack arm </a:t>
            </a:r>
            <a:r>
              <a:rPr lang="zh-CN"/>
              <a:t>movement</a:t>
            </a:r>
            <a:r>
              <a:rPr lang="zh-CN"/>
              <a:t>, force required from the lead screw. </a:t>
            </a:r>
            <a:r>
              <a:rPr lang="zh-CN"/>
              <a:t>We also make sure all components can work without fatigue and break accroding to fator of safety and both dyanmic and static laod capacities for bearings. And finally looked for the suitable off-the-shelf components</a:t>
            </a:r>
            <a:endParaRPr/>
          </a:p>
          <a:p>
            <a:pPr indent="0" lvl="0" marL="0" rtl="0" algn="l">
              <a:spcBef>
                <a:spcPts val="0"/>
              </a:spcBef>
              <a:spcAft>
                <a:spcPts val="0"/>
              </a:spcAft>
              <a:buNone/>
            </a:pPr>
            <a:r>
              <a:rPr lang="zh-CN"/>
              <a:t>Our project is cost effective, and lower the motor torque thanks to lead screw and gear ratio optimization. The bearing A is a sel-aligning bear help reduce the misaligning risk. Besides the </a:t>
            </a:r>
            <a:r>
              <a:rPr b="1" lang="zh-CN">
                <a:solidFill>
                  <a:schemeClr val="dk1"/>
                </a:solidFill>
              </a:rPr>
              <a:t>Lead screw is self-locking</a:t>
            </a:r>
            <a:r>
              <a:rPr lang="zh-CN">
                <a:solidFill>
                  <a:schemeClr val="dk1"/>
                </a:solidFill>
              </a:rPr>
              <a:t>, providing passive safety during power loss.</a:t>
            </a:r>
            <a:endParaRPr>
              <a:solidFill>
                <a:schemeClr val="dk1"/>
              </a:solidFill>
            </a:endParaRPr>
          </a:p>
          <a:p>
            <a:pPr indent="0" lvl="0" marL="0" rtl="0" algn="l">
              <a:spcBef>
                <a:spcPts val="0"/>
              </a:spcBef>
              <a:spcAft>
                <a:spcPts val="0"/>
              </a:spcAft>
              <a:buNone/>
            </a:pPr>
            <a:r>
              <a:rPr lang="zh-CN">
                <a:solidFill>
                  <a:schemeClr val="dk1"/>
                </a:solidFill>
              </a:rPr>
              <a:t>However, </a:t>
            </a:r>
            <a:r>
              <a:rPr b="1" lang="zh-CN">
                <a:solidFill>
                  <a:schemeClr val="dk1"/>
                </a:solidFill>
              </a:rPr>
              <a:t>Proper lubrication</a:t>
            </a:r>
            <a:r>
              <a:rPr lang="zh-CN">
                <a:solidFill>
                  <a:schemeClr val="dk1"/>
                </a:solidFill>
              </a:rPr>
              <a:t> is required to avoid unexpected friction and component wear. In addition, we did not include the bolted analysis, </a:t>
            </a:r>
            <a:r>
              <a:rPr lang="zh-CN">
                <a:solidFill>
                  <a:schemeClr val="dk1"/>
                </a:solidFill>
              </a:rPr>
              <a:t>which</a:t>
            </a:r>
            <a:r>
              <a:rPr lang="zh-CN">
                <a:solidFill>
                  <a:schemeClr val="dk1"/>
                </a:solidFill>
              </a:rPr>
              <a:t> needs to be refined in the future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4b989cb78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4b989cb78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4b989cb78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4b989cb78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b989cb78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b989cb78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4b989cb7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4b989cb7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b989cb78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4b989cb78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iOLNq-q-ZwMVbTMLxHw8G14PD1zVnahN/view" TargetMode="Externa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2167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Final Design Report</a:t>
            </a:r>
            <a:endParaRPr/>
          </a:p>
          <a:p>
            <a:pPr indent="0" lvl="0" marL="0" rtl="0" algn="ctr">
              <a:spcBef>
                <a:spcPts val="0"/>
              </a:spcBef>
              <a:spcAft>
                <a:spcPts val="0"/>
              </a:spcAft>
              <a:buNone/>
            </a:pPr>
            <a:r>
              <a:rPr lang="zh-CN"/>
              <a:t>Roll Transfer Machine</a:t>
            </a:r>
            <a:endParaRPr/>
          </a:p>
        </p:txBody>
      </p:sp>
      <p:sp>
        <p:nvSpPr>
          <p:cNvPr id="55" name="Google Shape;55;p13"/>
          <p:cNvSpPr txBox="1"/>
          <p:nvPr>
            <p:ph idx="1" type="subTitle"/>
          </p:nvPr>
        </p:nvSpPr>
        <p:spPr>
          <a:xfrm>
            <a:off x="311700" y="2834125"/>
            <a:ext cx="8520600" cy="156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lang="zh-CN" sz="2100">
                <a:solidFill>
                  <a:schemeClr val="dk1"/>
                </a:solidFill>
                <a:latin typeface="Times New Roman"/>
                <a:ea typeface="Times New Roman"/>
                <a:cs typeface="Times New Roman"/>
                <a:sym typeface="Times New Roman"/>
              </a:rPr>
              <a:t>Mechanical Design II: 2254 MEMS 1029 SEC 1040</a:t>
            </a:r>
            <a:endParaRPr sz="21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SzPts val="1100"/>
              <a:buNone/>
            </a:pPr>
            <a:r>
              <a:t/>
            </a:r>
            <a:endParaRPr sz="2100">
              <a:solidFill>
                <a:schemeClr val="dk1"/>
              </a:solidFill>
              <a:latin typeface="Times New Roman"/>
              <a:ea typeface="Times New Roman"/>
              <a:cs typeface="Times New Roman"/>
              <a:sym typeface="Times New Roman"/>
            </a:endParaRPr>
          </a:p>
          <a:p>
            <a:pPr indent="0" lvl="0" marL="0" rtl="0" algn="ctr">
              <a:lnSpc>
                <a:spcPct val="95000"/>
              </a:lnSpc>
              <a:spcBef>
                <a:spcPts val="0"/>
              </a:spcBef>
              <a:spcAft>
                <a:spcPts val="0"/>
              </a:spcAft>
              <a:buSzPts val="688"/>
              <a:buNone/>
            </a:pPr>
            <a:r>
              <a:rPr i="1" lang="zh-CN" sz="2475">
                <a:solidFill>
                  <a:schemeClr val="dk1"/>
                </a:solidFill>
                <a:latin typeface="Times New Roman"/>
                <a:ea typeface="Times New Roman"/>
                <a:cs typeface="Times New Roman"/>
                <a:sym typeface="Times New Roman"/>
              </a:rPr>
              <a:t>- Prepared by -</a:t>
            </a:r>
            <a:endParaRPr i="1" sz="2475">
              <a:solidFill>
                <a:schemeClr val="dk1"/>
              </a:solidFill>
              <a:latin typeface="Times New Roman"/>
              <a:ea typeface="Times New Roman"/>
              <a:cs typeface="Times New Roman"/>
              <a:sym typeface="Times New Roman"/>
            </a:endParaRPr>
          </a:p>
          <a:p>
            <a:pPr indent="0" lvl="0" marL="0" rtl="0" algn="ctr">
              <a:lnSpc>
                <a:spcPct val="95000"/>
              </a:lnSpc>
              <a:spcBef>
                <a:spcPts val="0"/>
              </a:spcBef>
              <a:spcAft>
                <a:spcPts val="0"/>
              </a:spcAft>
              <a:buSzPts val="688"/>
              <a:buNone/>
            </a:pPr>
            <a:r>
              <a:rPr lang="zh-CN" sz="2475">
                <a:solidFill>
                  <a:schemeClr val="dk1"/>
                </a:solidFill>
                <a:latin typeface="Times New Roman"/>
                <a:ea typeface="Times New Roman"/>
                <a:cs typeface="Times New Roman"/>
                <a:sym typeface="Times New Roman"/>
              </a:rPr>
              <a:t>Irving Zhang, Anna Liu, Zhemeng Chen</a:t>
            </a:r>
            <a:endParaRPr sz="2475">
              <a:solidFill>
                <a:schemeClr val="dk1"/>
              </a:solidFill>
              <a:latin typeface="Times New Roman"/>
              <a:ea typeface="Times New Roman"/>
              <a:cs typeface="Times New Roman"/>
              <a:sym typeface="Times New Roman"/>
            </a:endParaRPr>
          </a:p>
          <a:p>
            <a:pPr indent="0" lvl="0" marL="0" rtl="0" algn="ctr">
              <a:lnSpc>
                <a:spcPct val="80000"/>
              </a:lnSpc>
              <a:spcBef>
                <a:spcPts val="0"/>
              </a:spcBef>
              <a:spcAft>
                <a:spcPts val="0"/>
              </a:spcAft>
              <a:buSzPts val="688"/>
              <a:buNone/>
            </a:pPr>
            <a:r>
              <a:t/>
            </a:r>
            <a:endParaRPr sz="335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Design Overview-Bearings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6" name="Google Shape;116;p22"/>
          <p:cNvPicPr preferRelativeResize="0"/>
          <p:nvPr/>
        </p:nvPicPr>
        <p:blipFill>
          <a:blip r:embed="rId3">
            <a:alphaModFix/>
          </a:blip>
          <a:stretch>
            <a:fillRect/>
          </a:stretch>
        </p:blipFill>
        <p:spPr>
          <a:xfrm>
            <a:off x="159574" y="1386525"/>
            <a:ext cx="4490525" cy="2948300"/>
          </a:xfrm>
          <a:prstGeom prst="rect">
            <a:avLst/>
          </a:prstGeom>
          <a:noFill/>
          <a:ln>
            <a:noFill/>
          </a:ln>
        </p:spPr>
      </p:pic>
      <p:pic>
        <p:nvPicPr>
          <p:cNvPr id="117" name="Google Shape;117;p22"/>
          <p:cNvPicPr preferRelativeResize="0"/>
          <p:nvPr/>
        </p:nvPicPr>
        <p:blipFill>
          <a:blip r:embed="rId4">
            <a:alphaModFix/>
          </a:blip>
          <a:stretch>
            <a:fillRect/>
          </a:stretch>
        </p:blipFill>
        <p:spPr>
          <a:xfrm>
            <a:off x="4572000" y="1293725"/>
            <a:ext cx="4162425" cy="2781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Design Overview-Mechanical power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a:t>
            </a:r>
            <a:r>
              <a:rPr lang="zh-CN"/>
              <a:t>he power we need to move the cradle and the paper roll</a:t>
            </a:r>
            <a:endParaRPr/>
          </a:p>
          <a:p>
            <a:pPr indent="0" lvl="0" marL="0" rtl="0" algn="l">
              <a:spcBef>
                <a:spcPts val="1200"/>
              </a:spcBef>
              <a:spcAft>
                <a:spcPts val="1200"/>
              </a:spcAft>
              <a:buNone/>
            </a:pPr>
            <a:r>
              <a:t/>
            </a:r>
            <a:endParaRPr/>
          </a:p>
        </p:txBody>
      </p:sp>
      <p:pic>
        <p:nvPicPr>
          <p:cNvPr id="124" name="Google Shape;124;p23"/>
          <p:cNvPicPr preferRelativeResize="0"/>
          <p:nvPr/>
        </p:nvPicPr>
        <p:blipFill>
          <a:blip r:embed="rId3">
            <a:alphaModFix/>
          </a:blip>
          <a:stretch>
            <a:fillRect/>
          </a:stretch>
        </p:blipFill>
        <p:spPr>
          <a:xfrm>
            <a:off x="373063" y="1664224"/>
            <a:ext cx="7208274" cy="3152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Design Overview-Mechanical power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0" name="Google Shape;130;p24"/>
          <p:cNvPicPr preferRelativeResize="0"/>
          <p:nvPr/>
        </p:nvPicPr>
        <p:blipFill>
          <a:blip r:embed="rId3">
            <a:alphaModFix/>
          </a:blip>
          <a:stretch>
            <a:fillRect/>
          </a:stretch>
        </p:blipFill>
        <p:spPr>
          <a:xfrm>
            <a:off x="387576" y="1017725"/>
            <a:ext cx="6035052" cy="4067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Analysis-Bearings</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During </a:t>
            </a:r>
            <a:r>
              <a:rPr lang="zh-CN"/>
              <a:t>transferring</a:t>
            </a:r>
            <a:r>
              <a:rPr lang="zh-CN"/>
              <a:t> the paper roller:</a:t>
            </a:r>
            <a:endParaRPr/>
          </a:p>
          <a:p>
            <a:pPr indent="0" lvl="0" marL="0" rtl="0" algn="l">
              <a:spcBef>
                <a:spcPts val="1200"/>
              </a:spcBef>
              <a:spcAft>
                <a:spcPts val="0"/>
              </a:spcAft>
              <a:buNone/>
            </a:pPr>
            <a:r>
              <a:rPr lang="zh-CN"/>
              <a:t>	Weight of Load include shaft &amp; cradle </a:t>
            </a:r>
            <a:endParaRPr/>
          </a:p>
          <a:p>
            <a:pPr indent="0" lvl="0" marL="457200" rtl="0" algn="l">
              <a:spcBef>
                <a:spcPts val="1200"/>
              </a:spcBef>
              <a:spcAft>
                <a:spcPts val="0"/>
              </a:spcAft>
              <a:buNone/>
            </a:pPr>
            <a:r>
              <a:rPr lang="zh-CN"/>
              <a:t>W</a:t>
            </a:r>
            <a:r>
              <a:rPr baseline="-25000" lang="zh-CN"/>
              <a:t>total</a:t>
            </a:r>
            <a:r>
              <a:rPr lang="zh-CN"/>
              <a:t> : 9051.83 N</a:t>
            </a:r>
            <a:endParaRPr/>
          </a:p>
          <a:p>
            <a:pPr indent="0" lvl="0" marL="0" rtl="0" algn="l">
              <a:spcBef>
                <a:spcPts val="1200"/>
              </a:spcBef>
              <a:spcAft>
                <a:spcPts val="0"/>
              </a:spcAft>
              <a:buNone/>
            </a:pPr>
            <a:r>
              <a:rPr lang="zh-CN"/>
              <a:t>	</a:t>
            </a:r>
            <a:r>
              <a:rPr lang="zh-CN"/>
              <a:t>Force provided by gears F</a:t>
            </a:r>
            <a:r>
              <a:rPr baseline="-25000" lang="zh-CN"/>
              <a:t>t</a:t>
            </a:r>
            <a:r>
              <a:rPr lang="zh-CN"/>
              <a:t>: 48276.49 N</a:t>
            </a:r>
            <a:endParaRPr/>
          </a:p>
          <a:p>
            <a:pPr indent="0" lvl="0" marL="0" rtl="0" algn="l">
              <a:spcBef>
                <a:spcPts val="1200"/>
              </a:spcBef>
              <a:spcAft>
                <a:spcPts val="1200"/>
              </a:spcAft>
              <a:buNone/>
            </a:pPr>
            <a:r>
              <a:rPr lang="zh-CN"/>
              <a:t>		</a:t>
            </a:r>
            <a:endParaRPr/>
          </a:p>
        </p:txBody>
      </p:sp>
      <p:pic>
        <p:nvPicPr>
          <p:cNvPr id="137" name="Google Shape;137;p25"/>
          <p:cNvPicPr preferRelativeResize="0"/>
          <p:nvPr/>
        </p:nvPicPr>
        <p:blipFill>
          <a:blip r:embed="rId3">
            <a:alphaModFix/>
          </a:blip>
          <a:stretch>
            <a:fillRect/>
          </a:stretch>
        </p:blipFill>
        <p:spPr>
          <a:xfrm>
            <a:off x="5494974" y="762251"/>
            <a:ext cx="3522074" cy="1809500"/>
          </a:xfrm>
          <a:prstGeom prst="rect">
            <a:avLst/>
          </a:prstGeom>
          <a:noFill/>
          <a:ln>
            <a:noFill/>
          </a:ln>
        </p:spPr>
      </p:pic>
      <p:pic>
        <p:nvPicPr>
          <p:cNvPr id="138" name="Google Shape;138;p25"/>
          <p:cNvPicPr preferRelativeResize="0"/>
          <p:nvPr/>
        </p:nvPicPr>
        <p:blipFill>
          <a:blip r:embed="rId4">
            <a:alphaModFix/>
          </a:blip>
          <a:stretch>
            <a:fillRect/>
          </a:stretch>
        </p:blipFill>
        <p:spPr>
          <a:xfrm>
            <a:off x="1833550" y="2972638"/>
            <a:ext cx="5476875" cy="146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Analysis-Bearings</a:t>
            </a:r>
            <a:endParaRPr/>
          </a:p>
        </p:txBody>
      </p:sp>
      <p:sp>
        <p:nvSpPr>
          <p:cNvPr id="144" name="Google Shape;144;p26"/>
          <p:cNvSpPr txBox="1"/>
          <p:nvPr>
            <p:ph idx="1" type="body"/>
          </p:nvPr>
        </p:nvSpPr>
        <p:spPr>
          <a:xfrm>
            <a:off x="311700" y="1152475"/>
            <a:ext cx="46050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zh-CN"/>
              <a:t>During transferring the roller:</a:t>
            </a:r>
            <a:endParaRPr/>
          </a:p>
          <a:p>
            <a:pPr indent="0" lvl="0" marL="0" rtl="0" algn="l">
              <a:lnSpc>
                <a:spcPct val="105000"/>
              </a:lnSpc>
              <a:spcBef>
                <a:spcPts val="1200"/>
              </a:spcBef>
              <a:spcAft>
                <a:spcPts val="0"/>
              </a:spcAft>
              <a:buSzPts val="523"/>
              <a:buNone/>
            </a:pPr>
            <a:r>
              <a:rPr lang="zh-CN"/>
              <a:t>	A</a:t>
            </a:r>
            <a:r>
              <a:rPr baseline="-25000" lang="zh-CN"/>
              <a:t>y</a:t>
            </a:r>
            <a:r>
              <a:rPr lang="zh-CN"/>
              <a:t> = -70408.47 N</a:t>
            </a:r>
            <a:endParaRPr/>
          </a:p>
          <a:p>
            <a:pPr indent="0" lvl="0" marL="0" rtl="0" algn="l">
              <a:lnSpc>
                <a:spcPct val="105000"/>
              </a:lnSpc>
              <a:spcBef>
                <a:spcPts val="1200"/>
              </a:spcBef>
              <a:spcAft>
                <a:spcPts val="0"/>
              </a:spcAft>
              <a:buSzPts val="523"/>
              <a:buNone/>
            </a:pPr>
            <a:r>
              <a:rPr lang="zh-CN"/>
              <a:t>	B</a:t>
            </a:r>
            <a:r>
              <a:rPr baseline="-25000" lang="zh-CN"/>
              <a:t>y</a:t>
            </a:r>
            <a:r>
              <a:rPr lang="zh-CN"/>
              <a:t> = 31183.81 N</a:t>
            </a:r>
            <a:endParaRPr/>
          </a:p>
          <a:p>
            <a:pPr indent="0" lvl="0" marL="0" rtl="0" algn="l">
              <a:lnSpc>
                <a:spcPct val="105000"/>
              </a:lnSpc>
              <a:spcBef>
                <a:spcPts val="1200"/>
              </a:spcBef>
              <a:spcAft>
                <a:spcPts val="0"/>
              </a:spcAft>
              <a:buSzPts val="523"/>
              <a:buNone/>
            </a:pPr>
            <a:r>
              <a:t/>
            </a:r>
            <a:endParaRPr/>
          </a:p>
          <a:p>
            <a:pPr indent="0" lvl="0" marL="0" rtl="0" algn="l">
              <a:lnSpc>
                <a:spcPct val="105000"/>
              </a:lnSpc>
              <a:spcBef>
                <a:spcPts val="1200"/>
              </a:spcBef>
              <a:spcAft>
                <a:spcPts val="0"/>
              </a:spcAft>
              <a:buSzPts val="523"/>
              <a:buNone/>
            </a:pPr>
            <a:r>
              <a:rPr lang="zh-CN"/>
              <a:t>Lifetime: </a:t>
            </a:r>
            <a:r>
              <a:rPr lang="zh-CN"/>
              <a:t>transfer</a:t>
            </a:r>
            <a:r>
              <a:rPr lang="zh-CN"/>
              <a:t> 30 roller/hour, 16 hours/day, 5 days/week,  10 years</a:t>
            </a:r>
            <a:endParaRPr/>
          </a:p>
          <a:p>
            <a:pPr indent="0" lvl="0" marL="0" rtl="0" algn="l">
              <a:lnSpc>
                <a:spcPct val="105000"/>
              </a:lnSpc>
              <a:spcBef>
                <a:spcPts val="1200"/>
              </a:spcBef>
              <a:spcAft>
                <a:spcPts val="0"/>
              </a:spcAft>
              <a:buSzPts val="523"/>
              <a:buNone/>
            </a:pPr>
            <a:r>
              <a:rPr lang="zh-CN"/>
              <a:t>	L</a:t>
            </a:r>
            <a:r>
              <a:rPr baseline="-25000" lang="zh-CN"/>
              <a:t>10</a:t>
            </a:r>
            <a:r>
              <a:rPr lang="zh-CN"/>
              <a:t> = 1248000 revolutions</a:t>
            </a:r>
            <a:endParaRPr/>
          </a:p>
          <a:p>
            <a:pPr indent="0" lvl="0" marL="0" rtl="0" algn="l">
              <a:lnSpc>
                <a:spcPct val="105000"/>
              </a:lnSpc>
              <a:spcBef>
                <a:spcPts val="1200"/>
              </a:spcBef>
              <a:spcAft>
                <a:spcPts val="0"/>
              </a:spcAft>
              <a:buSzPts val="523"/>
              <a:buNone/>
            </a:pPr>
            <a:r>
              <a:rPr lang="zh-CN"/>
              <a:t>	</a:t>
            </a:r>
            <a:endParaRPr/>
          </a:p>
          <a:p>
            <a:pPr indent="0" lvl="0" marL="0" rtl="0" algn="l">
              <a:lnSpc>
                <a:spcPct val="105000"/>
              </a:lnSpc>
              <a:spcBef>
                <a:spcPts val="1200"/>
              </a:spcBef>
              <a:spcAft>
                <a:spcPts val="0"/>
              </a:spcAft>
              <a:buSzPts val="523"/>
              <a:buNone/>
            </a:pPr>
            <a:r>
              <a:rPr lang="zh-CN"/>
              <a:t>	</a:t>
            </a:r>
            <a:endParaRPr/>
          </a:p>
          <a:p>
            <a:pPr indent="0" lvl="0" marL="0" rtl="0" algn="l">
              <a:lnSpc>
                <a:spcPct val="105000"/>
              </a:lnSpc>
              <a:spcBef>
                <a:spcPts val="1200"/>
              </a:spcBef>
              <a:spcAft>
                <a:spcPts val="1200"/>
              </a:spcAft>
              <a:buSzPts val="523"/>
              <a:buNone/>
            </a:pPr>
            <a:r>
              <a:rPr lang="zh-CN"/>
              <a:t>		</a:t>
            </a:r>
            <a:endParaRPr/>
          </a:p>
        </p:txBody>
      </p:sp>
      <p:pic>
        <p:nvPicPr>
          <p:cNvPr id="145" name="Google Shape;145;p26"/>
          <p:cNvPicPr preferRelativeResize="0"/>
          <p:nvPr/>
        </p:nvPicPr>
        <p:blipFill>
          <a:blip r:embed="rId3">
            <a:alphaModFix/>
          </a:blip>
          <a:stretch>
            <a:fillRect/>
          </a:stretch>
        </p:blipFill>
        <p:spPr>
          <a:xfrm>
            <a:off x="5316113" y="1588438"/>
            <a:ext cx="3827875" cy="1966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Analysis-Bearings</a:t>
            </a:r>
            <a:endParaRPr/>
          </a:p>
        </p:txBody>
      </p:sp>
      <p:sp>
        <p:nvSpPr>
          <p:cNvPr id="151" name="Google Shape;151;p27"/>
          <p:cNvSpPr txBox="1"/>
          <p:nvPr>
            <p:ph idx="1" type="body"/>
          </p:nvPr>
        </p:nvSpPr>
        <p:spPr>
          <a:xfrm>
            <a:off x="311700" y="2571750"/>
            <a:ext cx="4260300" cy="1997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zh-CN"/>
              <a:t>		</a:t>
            </a:r>
            <a:endParaRPr/>
          </a:p>
          <a:p>
            <a:pPr indent="457200" lvl="0" marL="457200" rtl="0" algn="l">
              <a:lnSpc>
                <a:spcPct val="105000"/>
              </a:lnSpc>
              <a:spcBef>
                <a:spcPts val="1200"/>
              </a:spcBef>
              <a:spcAft>
                <a:spcPts val="0"/>
              </a:spcAft>
              <a:buSzPts val="523"/>
              <a:buNone/>
            </a:pPr>
            <a:r>
              <a:rPr lang="zh-CN"/>
              <a:t>C</a:t>
            </a:r>
            <a:r>
              <a:rPr baseline="-25000" lang="zh-CN"/>
              <a:t>10,A</a:t>
            </a:r>
            <a:r>
              <a:rPr lang="zh-CN"/>
              <a:t> = 75804.75 N</a:t>
            </a:r>
            <a:endParaRPr/>
          </a:p>
          <a:p>
            <a:pPr indent="0" lvl="0" marL="0" rtl="0" algn="l">
              <a:lnSpc>
                <a:spcPct val="105000"/>
              </a:lnSpc>
              <a:spcBef>
                <a:spcPts val="1200"/>
              </a:spcBef>
              <a:spcAft>
                <a:spcPts val="0"/>
              </a:spcAft>
              <a:buSzPts val="523"/>
              <a:buNone/>
            </a:pPr>
            <a:r>
              <a:rPr lang="zh-CN"/>
              <a:t>			 = 17041.59 lbs</a:t>
            </a:r>
            <a:endParaRPr/>
          </a:p>
          <a:p>
            <a:pPr indent="0" lvl="0" marL="0" rtl="0" algn="l">
              <a:lnSpc>
                <a:spcPct val="105000"/>
              </a:lnSpc>
              <a:spcBef>
                <a:spcPts val="1200"/>
              </a:spcBef>
              <a:spcAft>
                <a:spcPts val="0"/>
              </a:spcAft>
              <a:buClr>
                <a:schemeClr val="dk1"/>
              </a:buClr>
              <a:buSzPts val="523"/>
              <a:buFont typeface="Arial"/>
              <a:buNone/>
            </a:pPr>
            <a:r>
              <a:t/>
            </a:r>
            <a:endParaRPr/>
          </a:p>
          <a:p>
            <a:pPr indent="0" lvl="0" marL="0" rtl="0" algn="l">
              <a:lnSpc>
                <a:spcPct val="105000"/>
              </a:lnSpc>
              <a:spcBef>
                <a:spcPts val="1200"/>
              </a:spcBef>
              <a:spcAft>
                <a:spcPts val="0"/>
              </a:spcAft>
              <a:buSzPts val="523"/>
              <a:buNone/>
            </a:pPr>
            <a:r>
              <a:t/>
            </a:r>
            <a:endParaRPr baseline="-25000"/>
          </a:p>
          <a:p>
            <a:pPr indent="0" lvl="0" marL="0" rtl="0" algn="l">
              <a:lnSpc>
                <a:spcPct val="105000"/>
              </a:lnSpc>
              <a:spcBef>
                <a:spcPts val="1200"/>
              </a:spcBef>
              <a:spcAft>
                <a:spcPts val="0"/>
              </a:spcAft>
              <a:buSzPts val="523"/>
              <a:buNone/>
            </a:pPr>
            <a:r>
              <a:rPr lang="zh-CN"/>
              <a:t>	</a:t>
            </a:r>
            <a:endParaRPr/>
          </a:p>
          <a:p>
            <a:pPr indent="0" lvl="0" marL="0" rtl="0" algn="l">
              <a:lnSpc>
                <a:spcPct val="105000"/>
              </a:lnSpc>
              <a:spcBef>
                <a:spcPts val="1200"/>
              </a:spcBef>
              <a:spcAft>
                <a:spcPts val="0"/>
              </a:spcAft>
              <a:buSzPts val="523"/>
              <a:buNone/>
            </a:pPr>
            <a:r>
              <a:rPr lang="zh-CN"/>
              <a:t>	</a:t>
            </a:r>
            <a:endParaRPr/>
          </a:p>
          <a:p>
            <a:pPr indent="0" lvl="0" marL="0" rtl="0" algn="l">
              <a:lnSpc>
                <a:spcPct val="105000"/>
              </a:lnSpc>
              <a:spcBef>
                <a:spcPts val="1200"/>
              </a:spcBef>
              <a:spcAft>
                <a:spcPts val="1200"/>
              </a:spcAft>
              <a:buSzPts val="523"/>
              <a:buNone/>
            </a:pPr>
            <a:r>
              <a:rPr lang="zh-CN"/>
              <a:t>		</a:t>
            </a:r>
            <a:endParaRPr/>
          </a:p>
        </p:txBody>
      </p:sp>
      <p:sp>
        <p:nvSpPr>
          <p:cNvPr id="152" name="Google Shape;152;p27"/>
          <p:cNvSpPr txBox="1"/>
          <p:nvPr>
            <p:ph idx="1" type="body"/>
          </p:nvPr>
        </p:nvSpPr>
        <p:spPr>
          <a:xfrm>
            <a:off x="4572000" y="2571575"/>
            <a:ext cx="4260300" cy="1997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t/>
            </a:r>
            <a:endParaRPr/>
          </a:p>
          <a:p>
            <a:pPr indent="0" lvl="0" marL="0" rtl="0" algn="l">
              <a:lnSpc>
                <a:spcPct val="105000"/>
              </a:lnSpc>
              <a:spcBef>
                <a:spcPts val="1200"/>
              </a:spcBef>
              <a:spcAft>
                <a:spcPts val="0"/>
              </a:spcAft>
              <a:buSzPts val="523"/>
              <a:buNone/>
            </a:pPr>
            <a:r>
              <a:rPr lang="zh-CN"/>
              <a:t>		C</a:t>
            </a:r>
            <a:r>
              <a:rPr baseline="-25000" lang="zh-CN"/>
              <a:t>10,B</a:t>
            </a:r>
            <a:r>
              <a:rPr lang="zh-CN"/>
              <a:t> = 33573.82 N</a:t>
            </a:r>
            <a:endParaRPr/>
          </a:p>
          <a:p>
            <a:pPr indent="0" lvl="0" marL="0" rtl="0" algn="l">
              <a:lnSpc>
                <a:spcPct val="105000"/>
              </a:lnSpc>
              <a:spcBef>
                <a:spcPts val="1200"/>
              </a:spcBef>
              <a:spcAft>
                <a:spcPts val="1200"/>
              </a:spcAft>
              <a:buSzPts val="523"/>
              <a:buNone/>
            </a:pPr>
            <a:r>
              <a:rPr lang="zh-CN"/>
              <a:t>			 = </a:t>
            </a:r>
            <a:r>
              <a:rPr lang="zh-CN"/>
              <a:t>7547.69</a:t>
            </a:r>
            <a:r>
              <a:rPr lang="zh-CN"/>
              <a:t> lbs</a:t>
            </a:r>
            <a:endParaRPr/>
          </a:p>
        </p:txBody>
      </p:sp>
      <p:sp>
        <p:nvSpPr>
          <p:cNvPr id="153" name="Google Shape;153;p27"/>
          <p:cNvSpPr txBox="1"/>
          <p:nvPr>
            <p:ph idx="1" type="body"/>
          </p:nvPr>
        </p:nvSpPr>
        <p:spPr>
          <a:xfrm>
            <a:off x="817500" y="1017725"/>
            <a:ext cx="7509000" cy="1997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zh-CN"/>
              <a:t>During transferring the roller:</a:t>
            </a:r>
            <a:endParaRPr/>
          </a:p>
          <a:p>
            <a:pPr indent="0" lvl="0" marL="0" rtl="0" algn="ctr">
              <a:lnSpc>
                <a:spcPct val="105000"/>
              </a:lnSpc>
              <a:spcBef>
                <a:spcPts val="1200"/>
              </a:spcBef>
              <a:spcAft>
                <a:spcPts val="0"/>
              </a:spcAft>
              <a:buSzPts val="523"/>
              <a:buNone/>
            </a:pPr>
            <a:r>
              <a:rPr lang="zh-CN"/>
              <a:t>	L</a:t>
            </a:r>
            <a:r>
              <a:rPr baseline="-25000" lang="zh-CN"/>
              <a:t>10</a:t>
            </a:r>
            <a:r>
              <a:rPr lang="zh-CN"/>
              <a:t> = (10</a:t>
            </a:r>
            <a:r>
              <a:rPr baseline="30000" lang="zh-CN"/>
              <a:t>6</a:t>
            </a:r>
            <a:r>
              <a:rPr lang="zh-CN"/>
              <a:t>)(C</a:t>
            </a:r>
            <a:r>
              <a:rPr baseline="-25000" lang="zh-CN"/>
              <a:t>10</a:t>
            </a:r>
            <a:r>
              <a:rPr lang="zh-CN"/>
              <a:t>/F)</a:t>
            </a:r>
            <a:r>
              <a:rPr baseline="30000" lang="zh-CN"/>
              <a:t>3</a:t>
            </a:r>
            <a:endParaRPr/>
          </a:p>
          <a:p>
            <a:pPr indent="0" lvl="0" marL="0" rtl="0" algn="ctr">
              <a:lnSpc>
                <a:spcPct val="105000"/>
              </a:lnSpc>
              <a:spcBef>
                <a:spcPts val="1200"/>
              </a:spcBef>
              <a:spcAft>
                <a:spcPts val="0"/>
              </a:spcAft>
              <a:buSzPts val="523"/>
              <a:buNone/>
            </a:pPr>
            <a:r>
              <a:t/>
            </a:r>
            <a:endParaRPr/>
          </a:p>
          <a:p>
            <a:pPr indent="0" lvl="0" marL="0" rtl="0" algn="l">
              <a:lnSpc>
                <a:spcPct val="105000"/>
              </a:lnSpc>
              <a:spcBef>
                <a:spcPts val="1200"/>
              </a:spcBef>
              <a:spcAft>
                <a:spcPts val="1200"/>
              </a:spcAft>
              <a:buSzPts val="523"/>
              <a:buNone/>
            </a:pPr>
            <a:r>
              <a:rPr lang="zh-CN"/>
              <a:t>The minimum dynamic load ratings: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Analysis-Bearings</a:t>
            </a:r>
            <a:endParaRPr/>
          </a:p>
        </p:txBody>
      </p:sp>
      <p:sp>
        <p:nvSpPr>
          <p:cNvPr id="159" name="Google Shape;159;p28"/>
          <p:cNvSpPr txBox="1"/>
          <p:nvPr>
            <p:ph idx="1" type="body"/>
          </p:nvPr>
        </p:nvSpPr>
        <p:spPr>
          <a:xfrm>
            <a:off x="817500" y="1017725"/>
            <a:ext cx="3754500" cy="3530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zh-CN"/>
              <a:t>Static Station:</a:t>
            </a:r>
            <a:endParaRPr/>
          </a:p>
          <a:p>
            <a:pPr indent="0" lvl="0" marL="0" rtl="0" algn="l">
              <a:lnSpc>
                <a:spcPct val="105000"/>
              </a:lnSpc>
              <a:spcBef>
                <a:spcPts val="1200"/>
              </a:spcBef>
              <a:spcAft>
                <a:spcPts val="0"/>
              </a:spcAft>
              <a:buSzPts val="523"/>
              <a:buNone/>
            </a:pPr>
            <a:r>
              <a:rPr lang="zh-CN"/>
              <a:t>	F</a:t>
            </a:r>
            <a:r>
              <a:rPr baseline="-25000" lang="zh-CN"/>
              <a:t>t</a:t>
            </a:r>
            <a:r>
              <a:rPr lang="zh-CN"/>
              <a:t> = 0 N</a:t>
            </a:r>
            <a:endParaRPr/>
          </a:p>
          <a:p>
            <a:pPr indent="0" lvl="0" marL="0" rtl="0" algn="l">
              <a:lnSpc>
                <a:spcPct val="105000"/>
              </a:lnSpc>
              <a:spcBef>
                <a:spcPts val="1200"/>
              </a:spcBef>
              <a:spcAft>
                <a:spcPts val="0"/>
              </a:spcAft>
              <a:buSzPts val="523"/>
              <a:buNone/>
            </a:pPr>
            <a:r>
              <a:t/>
            </a:r>
            <a:endParaRPr/>
          </a:p>
          <a:p>
            <a:pPr indent="0" lvl="0" marL="0" rtl="0" algn="l">
              <a:lnSpc>
                <a:spcPct val="105000"/>
              </a:lnSpc>
              <a:spcBef>
                <a:spcPts val="1200"/>
              </a:spcBef>
              <a:spcAft>
                <a:spcPts val="0"/>
              </a:spcAft>
              <a:buSzPts val="523"/>
              <a:buNone/>
            </a:pPr>
            <a:r>
              <a:rPr lang="zh-CN"/>
              <a:t>∵ Symmetric</a:t>
            </a:r>
            <a:endParaRPr/>
          </a:p>
          <a:p>
            <a:pPr indent="0" lvl="0" marL="0" rtl="0" algn="l">
              <a:lnSpc>
                <a:spcPct val="105000"/>
              </a:lnSpc>
              <a:spcBef>
                <a:spcPts val="1200"/>
              </a:spcBef>
              <a:spcAft>
                <a:spcPts val="0"/>
              </a:spcAft>
              <a:buSzPts val="523"/>
              <a:buNone/>
            </a:pPr>
            <a:r>
              <a:rPr lang="zh-CN"/>
              <a:t>∴ A</a:t>
            </a:r>
            <a:r>
              <a:rPr baseline="-25000" lang="zh-CN"/>
              <a:t>y</a:t>
            </a:r>
            <a:r>
              <a:rPr lang="zh-CN"/>
              <a:t> = B</a:t>
            </a:r>
            <a:r>
              <a:rPr baseline="-25000" lang="zh-CN"/>
              <a:t>y</a:t>
            </a:r>
            <a:r>
              <a:rPr lang="zh-CN"/>
              <a:t> = ½(W</a:t>
            </a:r>
            <a:r>
              <a:rPr baseline="-25000" lang="zh-CN"/>
              <a:t>total</a:t>
            </a:r>
            <a:r>
              <a:rPr lang="zh-CN"/>
              <a:t>) = 4525.92 N</a:t>
            </a:r>
            <a:endParaRPr/>
          </a:p>
          <a:p>
            <a:pPr indent="0" lvl="0" marL="0" rtl="0" algn="l">
              <a:lnSpc>
                <a:spcPct val="105000"/>
              </a:lnSpc>
              <a:spcBef>
                <a:spcPts val="1200"/>
              </a:spcBef>
              <a:spcAft>
                <a:spcPts val="0"/>
              </a:spcAft>
              <a:buSzPts val="523"/>
              <a:buNone/>
            </a:pPr>
            <a:r>
              <a:rPr lang="zh-CN"/>
              <a:t> Static load rating:</a:t>
            </a:r>
            <a:endParaRPr/>
          </a:p>
          <a:p>
            <a:pPr indent="0" lvl="0" marL="0" rtl="0" algn="l">
              <a:lnSpc>
                <a:spcPct val="105000"/>
              </a:lnSpc>
              <a:spcBef>
                <a:spcPts val="1200"/>
              </a:spcBef>
              <a:spcAft>
                <a:spcPts val="0"/>
              </a:spcAft>
              <a:buSzPts val="523"/>
              <a:buNone/>
            </a:pPr>
            <a:r>
              <a:rPr lang="zh-CN"/>
              <a:t>	4564.938 N = 1017.47 lbs</a:t>
            </a:r>
            <a:endParaRPr/>
          </a:p>
          <a:p>
            <a:pPr indent="0" lvl="0" marL="0" rtl="0" algn="ctr">
              <a:lnSpc>
                <a:spcPct val="105000"/>
              </a:lnSpc>
              <a:spcBef>
                <a:spcPts val="1200"/>
              </a:spcBef>
              <a:spcAft>
                <a:spcPts val="1200"/>
              </a:spcAft>
              <a:buSzPts val="523"/>
              <a:buNone/>
            </a:pPr>
            <a:r>
              <a:rPr lang="zh-CN"/>
              <a:t>	</a:t>
            </a:r>
            <a:endParaRPr/>
          </a:p>
        </p:txBody>
      </p:sp>
      <p:pic>
        <p:nvPicPr>
          <p:cNvPr id="160" name="Google Shape;160;p28"/>
          <p:cNvPicPr preferRelativeResize="0"/>
          <p:nvPr/>
        </p:nvPicPr>
        <p:blipFill>
          <a:blip r:embed="rId3">
            <a:alphaModFix/>
          </a:blip>
          <a:stretch>
            <a:fillRect/>
          </a:stretch>
        </p:blipFill>
        <p:spPr>
          <a:xfrm>
            <a:off x="5316113" y="1588438"/>
            <a:ext cx="3827875" cy="1966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Analysis-Bearings</a:t>
            </a:r>
            <a:endParaRPr/>
          </a:p>
        </p:txBody>
      </p:sp>
      <p:sp>
        <p:nvSpPr>
          <p:cNvPr id="166" name="Google Shape;166;p29"/>
          <p:cNvSpPr txBox="1"/>
          <p:nvPr>
            <p:ph idx="1" type="body"/>
          </p:nvPr>
        </p:nvSpPr>
        <p:spPr>
          <a:xfrm>
            <a:off x="817500" y="1017725"/>
            <a:ext cx="8014800" cy="3530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zh-CN"/>
              <a:t>Speed:</a:t>
            </a:r>
            <a:endParaRPr/>
          </a:p>
          <a:p>
            <a:pPr indent="0" lvl="0" marL="0" rtl="0" algn="l">
              <a:lnSpc>
                <a:spcPct val="105000"/>
              </a:lnSpc>
              <a:spcBef>
                <a:spcPts val="1200"/>
              </a:spcBef>
              <a:spcAft>
                <a:spcPts val="0"/>
              </a:spcAft>
              <a:buSzPts val="523"/>
              <a:buNone/>
            </a:pPr>
            <a:r>
              <a:rPr lang="zh-CN"/>
              <a:t>	Rotate 180</a:t>
            </a:r>
            <a:r>
              <a:rPr lang="zh-CN"/>
              <a:t>° in 90 seconds:</a:t>
            </a:r>
            <a:endParaRPr/>
          </a:p>
          <a:p>
            <a:pPr indent="0" lvl="0" marL="0" rtl="0" algn="l">
              <a:lnSpc>
                <a:spcPct val="105000"/>
              </a:lnSpc>
              <a:spcBef>
                <a:spcPts val="1200"/>
              </a:spcBef>
              <a:spcAft>
                <a:spcPts val="0"/>
              </a:spcAft>
              <a:buSzPts val="523"/>
              <a:buNone/>
            </a:pPr>
            <a:r>
              <a:rPr lang="zh-CN"/>
              <a:t>	(180°/90s)(1rev/360°)(60s/min) = 0.333 rpm</a:t>
            </a:r>
            <a:endParaRPr/>
          </a:p>
          <a:p>
            <a:pPr indent="0" lvl="0" marL="0" rtl="0" algn="l">
              <a:lnSpc>
                <a:spcPct val="105000"/>
              </a:lnSpc>
              <a:spcBef>
                <a:spcPts val="1200"/>
              </a:spcBef>
              <a:spcAft>
                <a:spcPts val="0"/>
              </a:spcAft>
              <a:buSzPts val="523"/>
              <a:buNone/>
            </a:pPr>
            <a:r>
              <a:t/>
            </a:r>
            <a:endParaRPr/>
          </a:p>
          <a:p>
            <a:pPr indent="0" lvl="0" marL="0" rtl="0" algn="l">
              <a:lnSpc>
                <a:spcPct val="105000"/>
              </a:lnSpc>
              <a:spcBef>
                <a:spcPts val="1200"/>
              </a:spcBef>
              <a:spcAft>
                <a:spcPts val="0"/>
              </a:spcAft>
              <a:buSzPts val="523"/>
              <a:buNone/>
            </a:pPr>
            <a:r>
              <a:rPr lang="zh-CN"/>
              <a:t>	Transfer 30 rollers per hour:</a:t>
            </a:r>
            <a:endParaRPr/>
          </a:p>
          <a:p>
            <a:pPr indent="0" lvl="0" marL="0" rtl="0" algn="l">
              <a:lnSpc>
                <a:spcPct val="105000"/>
              </a:lnSpc>
              <a:spcBef>
                <a:spcPts val="1200"/>
              </a:spcBef>
              <a:spcAft>
                <a:spcPts val="0"/>
              </a:spcAft>
              <a:buSzPts val="523"/>
              <a:buNone/>
            </a:pPr>
            <a:r>
              <a:rPr lang="zh-CN"/>
              <a:t>	(30rollers/hour)(180°/rollers)(</a:t>
            </a:r>
            <a:r>
              <a:rPr lang="zh-CN"/>
              <a:t>1rev/360°</a:t>
            </a:r>
            <a:r>
              <a:rPr lang="zh-CN"/>
              <a:t>)</a:t>
            </a:r>
            <a:r>
              <a:rPr lang="zh-CN"/>
              <a:t>(60s/min) = </a:t>
            </a:r>
            <a:r>
              <a:rPr lang="zh-CN"/>
              <a:t>0.25 rpm</a:t>
            </a:r>
            <a:endParaRPr/>
          </a:p>
          <a:p>
            <a:pPr indent="0" lvl="0" marL="0" rtl="0" algn="ctr">
              <a:lnSpc>
                <a:spcPct val="105000"/>
              </a:lnSpc>
              <a:spcBef>
                <a:spcPts val="1200"/>
              </a:spcBef>
              <a:spcAft>
                <a:spcPts val="1200"/>
              </a:spcAft>
              <a:buSzPts val="523"/>
              <a:buNone/>
            </a:pPr>
            <a:r>
              <a:rPr lang="zh-C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Analysis-Bearings (Summary)</a:t>
            </a:r>
            <a:endParaRPr/>
          </a:p>
        </p:txBody>
      </p:sp>
      <p:sp>
        <p:nvSpPr>
          <p:cNvPr id="172" name="Google Shape;172;p30"/>
          <p:cNvSpPr txBox="1"/>
          <p:nvPr>
            <p:ph idx="1" type="body"/>
          </p:nvPr>
        </p:nvSpPr>
        <p:spPr>
          <a:xfrm>
            <a:off x="817500" y="1017725"/>
            <a:ext cx="3754500" cy="3530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523"/>
              <a:buNone/>
            </a:pPr>
            <a:r>
              <a:rPr lang="zh-CN"/>
              <a:t>Requirement for Bearing 1 (The one close to gears):</a:t>
            </a:r>
            <a:endParaRPr/>
          </a:p>
          <a:p>
            <a:pPr indent="-342900" lvl="0" marL="457200" rtl="0" algn="l">
              <a:lnSpc>
                <a:spcPct val="105000"/>
              </a:lnSpc>
              <a:spcBef>
                <a:spcPts val="1200"/>
              </a:spcBef>
              <a:spcAft>
                <a:spcPts val="0"/>
              </a:spcAft>
              <a:buSzPts val="1800"/>
              <a:buChar char="●"/>
            </a:pPr>
            <a:r>
              <a:rPr lang="zh-CN"/>
              <a:t>Dynamic load rating:</a:t>
            </a:r>
            <a:endParaRPr/>
          </a:p>
          <a:p>
            <a:pPr indent="0" lvl="0" marL="0" rtl="0" algn="l">
              <a:lnSpc>
                <a:spcPct val="105000"/>
              </a:lnSpc>
              <a:spcBef>
                <a:spcPts val="1200"/>
              </a:spcBef>
              <a:spcAft>
                <a:spcPts val="0"/>
              </a:spcAft>
              <a:buNone/>
            </a:pPr>
            <a:r>
              <a:rPr lang="zh-CN"/>
              <a:t>	C</a:t>
            </a:r>
            <a:r>
              <a:rPr baseline="-25000" lang="zh-CN"/>
              <a:t>10,A</a:t>
            </a:r>
            <a:r>
              <a:rPr lang="zh-CN"/>
              <a:t> ≥ </a:t>
            </a:r>
            <a:r>
              <a:rPr lang="zh-CN"/>
              <a:t>75804.75</a:t>
            </a:r>
            <a:r>
              <a:rPr lang="zh-CN"/>
              <a:t> N</a:t>
            </a:r>
            <a:endParaRPr/>
          </a:p>
          <a:p>
            <a:pPr indent="-342900" lvl="0" marL="457200" rtl="0" algn="l">
              <a:lnSpc>
                <a:spcPct val="105000"/>
              </a:lnSpc>
              <a:spcBef>
                <a:spcPts val="1200"/>
              </a:spcBef>
              <a:spcAft>
                <a:spcPts val="0"/>
              </a:spcAft>
              <a:buSzPts val="1800"/>
              <a:buChar char="●"/>
            </a:pPr>
            <a:r>
              <a:rPr lang="zh-CN"/>
              <a:t>Static load ratings:</a:t>
            </a:r>
            <a:endParaRPr/>
          </a:p>
          <a:p>
            <a:pPr indent="0" lvl="0" marL="457200" rtl="0" algn="l">
              <a:lnSpc>
                <a:spcPct val="105000"/>
              </a:lnSpc>
              <a:spcBef>
                <a:spcPts val="1200"/>
              </a:spcBef>
              <a:spcAft>
                <a:spcPts val="0"/>
              </a:spcAft>
              <a:buNone/>
            </a:pPr>
            <a:r>
              <a:rPr lang="zh-CN"/>
              <a:t>P</a:t>
            </a:r>
            <a:r>
              <a:rPr baseline="-25000" lang="zh-CN"/>
              <a:t>static</a:t>
            </a:r>
            <a:r>
              <a:rPr lang="zh-CN"/>
              <a:t> </a:t>
            </a:r>
            <a:r>
              <a:rPr lang="zh-CN"/>
              <a:t>≥ 4525.92 N</a:t>
            </a:r>
            <a:endParaRPr/>
          </a:p>
          <a:p>
            <a:pPr indent="-342900" lvl="0" marL="457200" rtl="0" algn="l">
              <a:lnSpc>
                <a:spcPct val="105000"/>
              </a:lnSpc>
              <a:spcBef>
                <a:spcPts val="1200"/>
              </a:spcBef>
              <a:spcAft>
                <a:spcPts val="0"/>
              </a:spcAft>
              <a:buSzPts val="1800"/>
              <a:buChar char="●"/>
            </a:pPr>
            <a:r>
              <a:rPr lang="zh-CN"/>
              <a:t>Speed:</a:t>
            </a:r>
            <a:endParaRPr/>
          </a:p>
          <a:p>
            <a:pPr indent="0" lvl="0" marL="0" rtl="0" algn="l">
              <a:lnSpc>
                <a:spcPct val="105000"/>
              </a:lnSpc>
              <a:spcBef>
                <a:spcPts val="1200"/>
              </a:spcBef>
              <a:spcAft>
                <a:spcPts val="0"/>
              </a:spcAft>
              <a:buNone/>
            </a:pPr>
            <a:r>
              <a:rPr lang="zh-CN"/>
              <a:t>	ω </a:t>
            </a:r>
            <a:r>
              <a:rPr lang="zh-CN"/>
              <a:t>≥ 0.34 rpm</a:t>
            </a:r>
            <a:endParaRPr/>
          </a:p>
          <a:p>
            <a:pPr indent="0" lvl="0" marL="0" rtl="0" algn="l">
              <a:lnSpc>
                <a:spcPct val="105000"/>
              </a:lnSpc>
              <a:spcBef>
                <a:spcPts val="1200"/>
              </a:spcBef>
              <a:spcAft>
                <a:spcPts val="1200"/>
              </a:spcAft>
              <a:buSzPts val="523"/>
              <a:buNone/>
            </a:pPr>
            <a:r>
              <a:t/>
            </a:r>
            <a:endParaRPr/>
          </a:p>
        </p:txBody>
      </p:sp>
      <p:sp>
        <p:nvSpPr>
          <p:cNvPr id="173" name="Google Shape;173;p30"/>
          <p:cNvSpPr txBox="1"/>
          <p:nvPr>
            <p:ph idx="1" type="body"/>
          </p:nvPr>
        </p:nvSpPr>
        <p:spPr>
          <a:xfrm>
            <a:off x="4572000" y="1017725"/>
            <a:ext cx="4260300" cy="3530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523"/>
              <a:buFont typeface="Arial"/>
              <a:buNone/>
            </a:pPr>
            <a:r>
              <a:rPr lang="zh-CN"/>
              <a:t>Requirement for Bearing 2 (The one far to gears):</a:t>
            </a:r>
            <a:endParaRPr/>
          </a:p>
          <a:p>
            <a:pPr indent="-342900" lvl="0" marL="457200" rtl="0" algn="l">
              <a:lnSpc>
                <a:spcPct val="105000"/>
              </a:lnSpc>
              <a:spcBef>
                <a:spcPts val="1200"/>
              </a:spcBef>
              <a:spcAft>
                <a:spcPts val="0"/>
              </a:spcAft>
              <a:buSzPts val="1800"/>
              <a:buChar char="●"/>
            </a:pPr>
            <a:r>
              <a:rPr lang="zh-CN"/>
              <a:t>Dynamic load rating:</a:t>
            </a:r>
            <a:endParaRPr/>
          </a:p>
          <a:p>
            <a:pPr indent="0" lvl="0" marL="0" rtl="0" algn="l">
              <a:lnSpc>
                <a:spcPct val="105000"/>
              </a:lnSpc>
              <a:spcBef>
                <a:spcPts val="1200"/>
              </a:spcBef>
              <a:spcAft>
                <a:spcPts val="0"/>
              </a:spcAft>
              <a:buClr>
                <a:schemeClr val="dk1"/>
              </a:buClr>
              <a:buSzPts val="1100"/>
              <a:buFont typeface="Arial"/>
              <a:buNone/>
            </a:pPr>
            <a:r>
              <a:rPr lang="zh-CN"/>
              <a:t>	C</a:t>
            </a:r>
            <a:r>
              <a:rPr baseline="-25000" lang="zh-CN"/>
              <a:t>10,A</a:t>
            </a:r>
            <a:r>
              <a:rPr lang="zh-CN"/>
              <a:t> ≥ 33573.82 N</a:t>
            </a:r>
            <a:endParaRPr/>
          </a:p>
          <a:p>
            <a:pPr indent="-342900" lvl="0" marL="457200" rtl="0" algn="l">
              <a:lnSpc>
                <a:spcPct val="105000"/>
              </a:lnSpc>
              <a:spcBef>
                <a:spcPts val="1200"/>
              </a:spcBef>
              <a:spcAft>
                <a:spcPts val="0"/>
              </a:spcAft>
              <a:buSzPts val="1800"/>
              <a:buChar char="●"/>
            </a:pPr>
            <a:r>
              <a:rPr lang="zh-CN"/>
              <a:t>Static load ratings:</a:t>
            </a:r>
            <a:endParaRPr/>
          </a:p>
          <a:p>
            <a:pPr indent="0" lvl="0" marL="457200" rtl="0" algn="l">
              <a:lnSpc>
                <a:spcPct val="105000"/>
              </a:lnSpc>
              <a:spcBef>
                <a:spcPts val="1200"/>
              </a:spcBef>
              <a:spcAft>
                <a:spcPts val="0"/>
              </a:spcAft>
              <a:buClr>
                <a:schemeClr val="dk1"/>
              </a:buClr>
              <a:buSzPts val="1100"/>
              <a:buFont typeface="Arial"/>
              <a:buNone/>
            </a:pPr>
            <a:r>
              <a:rPr lang="zh-CN"/>
              <a:t>P</a:t>
            </a:r>
            <a:r>
              <a:rPr baseline="-25000" lang="zh-CN"/>
              <a:t>static</a:t>
            </a:r>
            <a:r>
              <a:rPr lang="zh-CN"/>
              <a:t> ≥ 4525.92 N</a:t>
            </a:r>
            <a:endParaRPr/>
          </a:p>
          <a:p>
            <a:pPr indent="-342900" lvl="0" marL="457200" rtl="0" algn="l">
              <a:lnSpc>
                <a:spcPct val="105000"/>
              </a:lnSpc>
              <a:spcBef>
                <a:spcPts val="1200"/>
              </a:spcBef>
              <a:spcAft>
                <a:spcPts val="0"/>
              </a:spcAft>
              <a:buSzPts val="1800"/>
              <a:buChar char="●"/>
            </a:pPr>
            <a:r>
              <a:rPr lang="zh-CN"/>
              <a:t>Speed:</a:t>
            </a:r>
            <a:endParaRPr/>
          </a:p>
          <a:p>
            <a:pPr indent="0" lvl="0" marL="0" rtl="0" algn="l">
              <a:lnSpc>
                <a:spcPct val="105000"/>
              </a:lnSpc>
              <a:spcBef>
                <a:spcPts val="1200"/>
              </a:spcBef>
              <a:spcAft>
                <a:spcPts val="1200"/>
              </a:spcAft>
              <a:buClr>
                <a:schemeClr val="dk1"/>
              </a:buClr>
              <a:buSzPts val="1100"/>
              <a:buFont typeface="Arial"/>
              <a:buNone/>
            </a:pPr>
            <a:r>
              <a:rPr lang="zh-CN"/>
              <a:t>	ω ≥ 0.34 rpm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Technical Analysis-Gears</a:t>
            </a:r>
            <a:endParaRPr/>
          </a:p>
        </p:txBody>
      </p:sp>
      <p:pic>
        <p:nvPicPr>
          <p:cNvPr id="179" name="Google Shape;179;p31"/>
          <p:cNvPicPr preferRelativeResize="0"/>
          <p:nvPr/>
        </p:nvPicPr>
        <p:blipFill>
          <a:blip r:embed="rId3">
            <a:alphaModFix/>
          </a:blip>
          <a:stretch>
            <a:fillRect/>
          </a:stretch>
        </p:blipFill>
        <p:spPr>
          <a:xfrm>
            <a:off x="909850" y="1436688"/>
            <a:ext cx="3048000" cy="2847975"/>
          </a:xfrm>
          <a:prstGeom prst="rect">
            <a:avLst/>
          </a:prstGeom>
          <a:noFill/>
          <a:ln>
            <a:noFill/>
          </a:ln>
        </p:spPr>
      </p:pic>
      <p:pic>
        <p:nvPicPr>
          <p:cNvPr id="180" name="Google Shape;180;p31"/>
          <p:cNvPicPr preferRelativeResize="0"/>
          <p:nvPr/>
        </p:nvPicPr>
        <p:blipFill rotWithShape="1">
          <a:blip r:embed="rId4">
            <a:alphaModFix/>
          </a:blip>
          <a:srcRect b="0" l="1886" r="1876" t="0"/>
          <a:stretch/>
        </p:blipFill>
        <p:spPr>
          <a:xfrm>
            <a:off x="5023075" y="1017725"/>
            <a:ext cx="3223900" cy="3140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zh-CN" sz="2820"/>
              <a:t>Introduction</a:t>
            </a:r>
            <a:endParaRPr b="1" sz="2820"/>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zh-CN"/>
              <a:t>Purpose:</a:t>
            </a:r>
            <a:endParaRPr b="1"/>
          </a:p>
          <a:p>
            <a:pPr indent="0" lvl="0" marL="0" rtl="0" algn="l">
              <a:lnSpc>
                <a:spcPct val="150000"/>
              </a:lnSpc>
              <a:spcBef>
                <a:spcPts val="1200"/>
              </a:spcBef>
              <a:spcAft>
                <a:spcPts val="0"/>
              </a:spcAft>
              <a:buNone/>
            </a:pPr>
            <a:r>
              <a:rPr lang="zh-CN" sz="1900">
                <a:solidFill>
                  <a:schemeClr val="dk1"/>
                </a:solidFill>
              </a:rPr>
              <a:t>Design a machine to transfer industrial paper rolls with a 90° rotation using gears, bearings, and a lead screw mechanism.</a:t>
            </a:r>
            <a:endParaRPr sz="1900">
              <a:solidFill>
                <a:schemeClr val="dk1"/>
              </a:solidFill>
            </a:endParaRPr>
          </a:p>
          <a:p>
            <a:pPr indent="0" lvl="0" marL="0" rtl="0" algn="l">
              <a:lnSpc>
                <a:spcPct val="150000"/>
              </a:lnSpc>
              <a:spcBef>
                <a:spcPts val="1200"/>
              </a:spcBef>
              <a:spcAft>
                <a:spcPts val="0"/>
              </a:spcAft>
              <a:buNone/>
            </a:pPr>
            <a:r>
              <a:rPr lang="zh-CN" sz="1900">
                <a:solidFill>
                  <a:schemeClr val="dk1"/>
                </a:solidFill>
              </a:rPr>
              <a:t>The cycle takes 90 seconds (45 seconds transfer, 45 seconds return) and the machine transfers 30 rolls per hour, works16 hours daily. </a:t>
            </a:r>
            <a:endParaRPr sz="1900">
              <a:solidFill>
                <a:schemeClr val="dk1"/>
              </a:solidFill>
            </a:endParaRPr>
          </a:p>
          <a:p>
            <a:pPr indent="0" lvl="0" marL="0" rtl="0" algn="l">
              <a:lnSpc>
                <a:spcPct val="150000"/>
              </a:lnSpc>
              <a:spcBef>
                <a:spcPts val="1200"/>
              </a:spcBef>
              <a:spcAft>
                <a:spcPts val="0"/>
              </a:spcAft>
              <a:buNone/>
            </a:pPr>
            <a:r>
              <a:rPr lang="zh-CN" sz="1900">
                <a:solidFill>
                  <a:schemeClr val="dk1"/>
                </a:solidFill>
              </a:rPr>
              <a:t>Minimize the cost and power consumption, while ensuring safety (factor of safety &gt; 2.0) and durability (10+ year lifespan)</a:t>
            </a:r>
            <a:endParaRPr sz="19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Technical Analysis-Gears</a:t>
            </a:r>
            <a:endParaRPr/>
          </a:p>
          <a:p>
            <a:pPr indent="0" lvl="0" marL="0" rtl="0" algn="l">
              <a:spcBef>
                <a:spcPts val="0"/>
              </a:spcBef>
              <a:spcAft>
                <a:spcPts val="0"/>
              </a:spcAft>
              <a:buNone/>
            </a:pPr>
            <a:r>
              <a:t/>
            </a:r>
            <a:endParaRPr/>
          </a:p>
        </p:txBody>
      </p:sp>
      <p:pic>
        <p:nvPicPr>
          <p:cNvPr id="186" name="Google Shape;186;p32"/>
          <p:cNvPicPr preferRelativeResize="0"/>
          <p:nvPr/>
        </p:nvPicPr>
        <p:blipFill rotWithShape="1">
          <a:blip r:embed="rId3">
            <a:alphaModFix/>
          </a:blip>
          <a:srcRect b="43817" l="0" r="0" t="0"/>
          <a:stretch/>
        </p:blipFill>
        <p:spPr>
          <a:xfrm>
            <a:off x="830100" y="1415825"/>
            <a:ext cx="7311951" cy="2889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Technical Analysis-Gears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2" name="Google Shape;192;p33"/>
          <p:cNvPicPr preferRelativeResize="0"/>
          <p:nvPr/>
        </p:nvPicPr>
        <p:blipFill>
          <a:blip r:embed="rId3">
            <a:alphaModFix/>
          </a:blip>
          <a:stretch>
            <a:fillRect/>
          </a:stretch>
        </p:blipFill>
        <p:spPr>
          <a:xfrm>
            <a:off x="1946187" y="1017725"/>
            <a:ext cx="5251625" cy="4180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Technical Analysis-Gears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8" name="Google Shape;198;p34"/>
          <p:cNvPicPr preferRelativeResize="0"/>
          <p:nvPr/>
        </p:nvPicPr>
        <p:blipFill>
          <a:blip r:embed="rId3">
            <a:alphaModFix/>
          </a:blip>
          <a:stretch>
            <a:fillRect/>
          </a:stretch>
        </p:blipFill>
        <p:spPr>
          <a:xfrm>
            <a:off x="571988" y="1152473"/>
            <a:ext cx="8000026" cy="313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Technical Analysis-Gears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4" name="Google Shape;204;p35"/>
          <p:cNvPicPr preferRelativeResize="0"/>
          <p:nvPr/>
        </p:nvPicPr>
        <p:blipFill>
          <a:blip r:embed="rId3">
            <a:alphaModFix/>
          </a:blip>
          <a:stretch>
            <a:fillRect/>
          </a:stretch>
        </p:blipFill>
        <p:spPr>
          <a:xfrm>
            <a:off x="311700" y="1325388"/>
            <a:ext cx="8748751" cy="3070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Technical Analysis-Gears-S</a:t>
            </a:r>
            <a:r>
              <a:rPr lang="zh-CN"/>
              <a:t>ummary</a:t>
            </a:r>
            <a:endParaRPr/>
          </a:p>
        </p:txBody>
      </p:sp>
      <p:sp>
        <p:nvSpPr>
          <p:cNvPr id="210" name="Google Shape;21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36" title="Technical Analysis for gears - 工作表1.jpg"/>
          <p:cNvPicPr preferRelativeResize="0"/>
          <p:nvPr/>
        </p:nvPicPr>
        <p:blipFill rotWithShape="1">
          <a:blip r:embed="rId3">
            <a:alphaModFix/>
          </a:blip>
          <a:srcRect b="33575" l="5940" r="5524" t="14199"/>
          <a:stretch/>
        </p:blipFill>
        <p:spPr>
          <a:xfrm>
            <a:off x="87963" y="1079125"/>
            <a:ext cx="8968074" cy="3737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Analysis-Power Screw</a:t>
            </a:r>
            <a:endParaRPr/>
          </a:p>
        </p:txBody>
      </p:sp>
      <p:sp>
        <p:nvSpPr>
          <p:cNvPr id="217" name="Google Shape;217;p37"/>
          <p:cNvSpPr txBox="1"/>
          <p:nvPr>
            <p:ph idx="1" type="body"/>
          </p:nvPr>
        </p:nvSpPr>
        <p:spPr>
          <a:xfrm>
            <a:off x="311700" y="3566150"/>
            <a:ext cx="8520600" cy="100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t>Figure and </a:t>
            </a:r>
            <a:r>
              <a:rPr lang="zh-CN"/>
              <a:t>relevant</a:t>
            </a:r>
            <a:r>
              <a:rPr lang="zh-CN"/>
              <a:t> FBD</a:t>
            </a:r>
            <a:endParaRPr/>
          </a:p>
        </p:txBody>
      </p:sp>
      <p:pic>
        <p:nvPicPr>
          <p:cNvPr id="218" name="Google Shape;218;p37"/>
          <p:cNvPicPr preferRelativeResize="0"/>
          <p:nvPr/>
        </p:nvPicPr>
        <p:blipFill>
          <a:blip r:embed="rId3">
            <a:alphaModFix/>
          </a:blip>
          <a:stretch>
            <a:fillRect/>
          </a:stretch>
        </p:blipFill>
        <p:spPr>
          <a:xfrm>
            <a:off x="311700" y="1152475"/>
            <a:ext cx="3441399" cy="2166200"/>
          </a:xfrm>
          <a:prstGeom prst="rect">
            <a:avLst/>
          </a:prstGeom>
          <a:noFill/>
          <a:ln>
            <a:noFill/>
          </a:ln>
        </p:spPr>
      </p:pic>
      <p:pic>
        <p:nvPicPr>
          <p:cNvPr id="219" name="Google Shape;219;p37"/>
          <p:cNvPicPr preferRelativeResize="0"/>
          <p:nvPr/>
        </p:nvPicPr>
        <p:blipFill>
          <a:blip r:embed="rId4">
            <a:alphaModFix/>
          </a:blip>
          <a:stretch>
            <a:fillRect/>
          </a:stretch>
        </p:blipFill>
        <p:spPr>
          <a:xfrm>
            <a:off x="3753100" y="1152475"/>
            <a:ext cx="4987855" cy="216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Analysis-Lead Screw</a:t>
            </a:r>
            <a:endParaRPr/>
          </a:p>
        </p:txBody>
      </p:sp>
      <p:sp>
        <p:nvSpPr>
          <p:cNvPr id="225" name="Google Shape;225;p38"/>
          <p:cNvSpPr txBox="1"/>
          <p:nvPr>
            <p:ph idx="1" type="body"/>
          </p:nvPr>
        </p:nvSpPr>
        <p:spPr>
          <a:xfrm>
            <a:off x="311700" y="1126675"/>
            <a:ext cx="8520600" cy="34422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chemeClr val="dk1"/>
              </a:buClr>
              <a:buSzPts val="1600"/>
              <a:buFont typeface="Times New Roman"/>
              <a:buChar char="●"/>
            </a:pPr>
            <a:r>
              <a:rPr b="1" lang="zh-CN" sz="1600">
                <a:solidFill>
                  <a:schemeClr val="dk1"/>
                </a:solidFill>
                <a:latin typeface="Times New Roman"/>
                <a:ea typeface="Times New Roman"/>
                <a:cs typeface="Times New Roman"/>
                <a:sym typeface="Times New Roman"/>
              </a:rPr>
              <a:t>Assumptions:</a:t>
            </a:r>
            <a:r>
              <a:rPr lang="zh-CN" sz="1600">
                <a:solidFill>
                  <a:schemeClr val="dk1"/>
                </a:solidFill>
                <a:latin typeface="Times New Roman"/>
                <a:ea typeface="Times New Roman"/>
                <a:cs typeface="Times New Roman"/>
                <a:sym typeface="Times New Roman"/>
              </a:rPr>
              <a:t>the crank arm to be L=175mm with about a 250mm stroke.</a:t>
            </a:r>
            <a:endParaRPr sz="16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rPr lang="zh-CN" sz="1600">
                <a:solidFill>
                  <a:schemeClr val="dk1"/>
                </a:solidFill>
                <a:latin typeface="Times New Roman"/>
                <a:ea typeface="Times New Roman"/>
                <a:cs typeface="Times New Roman"/>
                <a:sym typeface="Times New Roman"/>
              </a:rPr>
              <a:t>Ignore non-axial force acted on the arm, only consider the compressive load.</a:t>
            </a:r>
            <a:endParaRPr sz="16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rPr lang="zh-CN" sz="1600">
                <a:solidFill>
                  <a:schemeClr val="dk1"/>
                </a:solidFill>
                <a:latin typeface="Times New Roman"/>
                <a:ea typeface="Times New Roman"/>
                <a:cs typeface="Times New Roman"/>
                <a:sym typeface="Times New Roman"/>
              </a:rPr>
              <a:t>Coefficient of friction is to be f ≈ 0.1</a:t>
            </a:r>
            <a:endParaRPr sz="1600">
              <a:solidFill>
                <a:schemeClr val="dk1"/>
              </a:solidFill>
              <a:latin typeface="Times New Roman"/>
              <a:ea typeface="Times New Roman"/>
              <a:cs typeface="Times New Roman"/>
              <a:sym typeface="Times New Roman"/>
            </a:endParaRPr>
          </a:p>
          <a:p>
            <a:pPr indent="-330200" lvl="0" marL="457200" rtl="0" algn="l">
              <a:spcBef>
                <a:spcPts val="1200"/>
              </a:spcBef>
              <a:spcAft>
                <a:spcPts val="0"/>
              </a:spcAft>
              <a:buClr>
                <a:schemeClr val="dk1"/>
              </a:buClr>
              <a:buSzPts val="1600"/>
              <a:buFont typeface="Times New Roman"/>
              <a:buChar char="●"/>
            </a:pPr>
            <a:r>
              <a:rPr b="1" lang="zh-CN" sz="1600">
                <a:solidFill>
                  <a:schemeClr val="dk1"/>
                </a:solidFill>
                <a:latin typeface="Times New Roman"/>
                <a:ea typeface="Times New Roman"/>
                <a:cs typeface="Times New Roman"/>
                <a:sym typeface="Times New Roman"/>
              </a:rPr>
              <a:t>Known:</a:t>
            </a:r>
            <a:r>
              <a:rPr lang="zh-CN" sz="1600">
                <a:solidFill>
                  <a:schemeClr val="dk1"/>
                </a:solidFill>
                <a:latin typeface="Times New Roman"/>
                <a:ea typeface="Times New Roman"/>
                <a:cs typeface="Times New Roman"/>
                <a:sym typeface="Times New Roman"/>
              </a:rPr>
              <a:t> total power to move the crank arm H=341.2464038 W</a:t>
            </a: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300">
              <a:solidFill>
                <a:schemeClr val="dk1"/>
              </a:solidFill>
              <a:latin typeface="Times New Roman"/>
              <a:ea typeface="Times New Roman"/>
              <a:cs typeface="Times New Roman"/>
              <a:sym typeface="Times New Roman"/>
            </a:endParaRPr>
          </a:p>
          <a:p>
            <a:pPr indent="-311150" lvl="0" marL="457200" rtl="0" algn="l">
              <a:spcBef>
                <a:spcPts val="120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p:txBody>
      </p:sp>
      <p:pic>
        <p:nvPicPr>
          <p:cNvPr id="226" name="Google Shape;226;p38"/>
          <p:cNvPicPr preferRelativeResize="0"/>
          <p:nvPr/>
        </p:nvPicPr>
        <p:blipFill>
          <a:blip r:embed="rId3">
            <a:alphaModFix/>
          </a:blip>
          <a:stretch>
            <a:fillRect/>
          </a:stretch>
        </p:blipFill>
        <p:spPr>
          <a:xfrm>
            <a:off x="813175" y="2884400"/>
            <a:ext cx="7945474" cy="1201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Analysis-Lead Screw</a:t>
            </a:r>
            <a:endParaRPr/>
          </a:p>
        </p:txBody>
      </p:sp>
      <p:sp>
        <p:nvSpPr>
          <p:cNvPr id="232" name="Google Shape;232;p39"/>
          <p:cNvSpPr txBox="1"/>
          <p:nvPr>
            <p:ph idx="1" type="body"/>
          </p:nvPr>
        </p:nvSpPr>
        <p:spPr>
          <a:xfrm>
            <a:off x="311700" y="1126675"/>
            <a:ext cx="8520600" cy="3442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p:txBody>
      </p:sp>
      <p:pic>
        <p:nvPicPr>
          <p:cNvPr id="233" name="Google Shape;233;p39"/>
          <p:cNvPicPr preferRelativeResize="0"/>
          <p:nvPr/>
        </p:nvPicPr>
        <p:blipFill>
          <a:blip r:embed="rId3">
            <a:alphaModFix/>
          </a:blip>
          <a:stretch>
            <a:fillRect/>
          </a:stretch>
        </p:blipFill>
        <p:spPr>
          <a:xfrm>
            <a:off x="720625" y="1126678"/>
            <a:ext cx="6442435" cy="3442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Analysis-Lead Screw</a:t>
            </a:r>
            <a:endParaRPr/>
          </a:p>
        </p:txBody>
      </p:sp>
      <p:sp>
        <p:nvSpPr>
          <p:cNvPr id="239" name="Google Shape;239;p40"/>
          <p:cNvSpPr txBox="1"/>
          <p:nvPr>
            <p:ph idx="1" type="body"/>
          </p:nvPr>
        </p:nvSpPr>
        <p:spPr>
          <a:xfrm>
            <a:off x="311700" y="1126675"/>
            <a:ext cx="8520600" cy="3442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p:txBody>
      </p:sp>
      <p:pic>
        <p:nvPicPr>
          <p:cNvPr id="240" name="Google Shape;240;p40"/>
          <p:cNvPicPr preferRelativeResize="0"/>
          <p:nvPr/>
        </p:nvPicPr>
        <p:blipFill>
          <a:blip r:embed="rId3">
            <a:alphaModFix/>
          </a:blip>
          <a:stretch>
            <a:fillRect/>
          </a:stretch>
        </p:blipFill>
        <p:spPr>
          <a:xfrm>
            <a:off x="702425" y="1126675"/>
            <a:ext cx="5224850" cy="3159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Analysis-Lead Screw</a:t>
            </a:r>
            <a:endParaRPr/>
          </a:p>
        </p:txBody>
      </p:sp>
      <p:sp>
        <p:nvSpPr>
          <p:cNvPr id="246" name="Google Shape;246;p41"/>
          <p:cNvSpPr txBox="1"/>
          <p:nvPr>
            <p:ph idx="1" type="body"/>
          </p:nvPr>
        </p:nvSpPr>
        <p:spPr>
          <a:xfrm>
            <a:off x="311700" y="2121450"/>
            <a:ext cx="8520600" cy="24474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t/>
            </a:r>
            <a:endParaRPr sz="2000">
              <a:solidFill>
                <a:schemeClr val="dk1"/>
              </a:solidFill>
              <a:latin typeface="Times New Roman"/>
              <a:ea typeface="Times New Roman"/>
              <a:cs typeface="Times New Roman"/>
              <a:sym typeface="Times New Roman"/>
            </a:endParaRPr>
          </a:p>
        </p:txBody>
      </p:sp>
      <p:pic>
        <p:nvPicPr>
          <p:cNvPr id="247" name="Google Shape;247;p41"/>
          <p:cNvPicPr preferRelativeResize="0"/>
          <p:nvPr/>
        </p:nvPicPr>
        <p:blipFill>
          <a:blip r:embed="rId3">
            <a:alphaModFix/>
          </a:blip>
          <a:stretch>
            <a:fillRect/>
          </a:stretch>
        </p:blipFill>
        <p:spPr>
          <a:xfrm>
            <a:off x="749613" y="1126663"/>
            <a:ext cx="2981325" cy="885825"/>
          </a:xfrm>
          <a:prstGeom prst="rect">
            <a:avLst/>
          </a:prstGeom>
          <a:noFill/>
          <a:ln>
            <a:noFill/>
          </a:ln>
        </p:spPr>
      </p:pic>
      <p:pic>
        <p:nvPicPr>
          <p:cNvPr id="248" name="Google Shape;248;p41"/>
          <p:cNvPicPr preferRelativeResize="0"/>
          <p:nvPr/>
        </p:nvPicPr>
        <p:blipFill>
          <a:blip r:embed="rId4">
            <a:alphaModFix/>
          </a:blip>
          <a:stretch>
            <a:fillRect/>
          </a:stretch>
        </p:blipFill>
        <p:spPr>
          <a:xfrm>
            <a:off x="-9425" y="2121461"/>
            <a:ext cx="9144001" cy="25064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rgbClr val="000000"/>
              </a:buClr>
              <a:buSzPct val="35106"/>
              <a:buFont typeface="Arial"/>
              <a:buNone/>
            </a:pPr>
            <a:r>
              <a:rPr b="1" lang="zh-CN" sz="2820"/>
              <a:t>Problem Statement</a:t>
            </a:r>
            <a:endParaRPr b="1" sz="2820"/>
          </a:p>
        </p:txBody>
      </p:sp>
      <p:sp>
        <p:nvSpPr>
          <p:cNvPr id="67" name="Google Shape;67;p15"/>
          <p:cNvSpPr txBox="1"/>
          <p:nvPr>
            <p:ph idx="1" type="body"/>
          </p:nvPr>
        </p:nvSpPr>
        <p:spPr>
          <a:xfrm>
            <a:off x="311700" y="1152475"/>
            <a:ext cx="3508500" cy="3416400"/>
          </a:xfrm>
          <a:prstGeom prst="rect">
            <a:avLst/>
          </a:prstGeom>
        </p:spPr>
        <p:txBody>
          <a:bodyPr anchorCtr="0" anchor="t" bIns="91425" lIns="91425" spcFirstLastPara="1" rIns="91425" wrap="square" tIns="91425">
            <a:normAutofit fontScale="25000"/>
          </a:bodyPr>
          <a:lstStyle/>
          <a:p>
            <a:pPr indent="0" lvl="0" marL="0" marR="0" rtl="0" algn="l">
              <a:lnSpc>
                <a:spcPct val="150000"/>
              </a:lnSpc>
              <a:spcBef>
                <a:spcPts val="0"/>
              </a:spcBef>
              <a:spcAft>
                <a:spcPts val="0"/>
              </a:spcAft>
              <a:buNone/>
            </a:pPr>
            <a:r>
              <a:rPr b="1" lang="zh-CN" sz="7338"/>
              <a:t>Components:</a:t>
            </a:r>
            <a:endParaRPr sz="12356">
              <a:solidFill>
                <a:schemeClr val="dk1"/>
              </a:solidFill>
            </a:endParaRPr>
          </a:p>
          <a:p>
            <a:pPr indent="-336839" lvl="0" marL="457200" marR="0" rtl="0" algn="l">
              <a:lnSpc>
                <a:spcPct val="150000"/>
              </a:lnSpc>
              <a:spcBef>
                <a:spcPts val="1200"/>
              </a:spcBef>
              <a:spcAft>
                <a:spcPts val="0"/>
              </a:spcAft>
              <a:buClr>
                <a:schemeClr val="dk1"/>
              </a:buClr>
              <a:buSzPct val="100000"/>
              <a:buChar char="●"/>
            </a:pPr>
            <a:r>
              <a:rPr lang="zh-CN" sz="6818">
                <a:solidFill>
                  <a:schemeClr val="dk1"/>
                </a:solidFill>
              </a:rPr>
              <a:t>Lead screw mechanism</a:t>
            </a:r>
            <a:endParaRPr sz="6818">
              <a:solidFill>
                <a:schemeClr val="dk1"/>
              </a:solidFill>
            </a:endParaRPr>
          </a:p>
          <a:p>
            <a:pPr indent="-336839" lvl="0" marL="457200" marR="0" rtl="0" algn="l">
              <a:lnSpc>
                <a:spcPct val="150000"/>
              </a:lnSpc>
              <a:spcBef>
                <a:spcPts val="0"/>
              </a:spcBef>
              <a:spcAft>
                <a:spcPts val="0"/>
              </a:spcAft>
              <a:buClr>
                <a:schemeClr val="dk1"/>
              </a:buClr>
              <a:buSzPct val="100000"/>
              <a:buChar char="●"/>
            </a:pPr>
            <a:r>
              <a:rPr lang="zh-CN" sz="6818">
                <a:solidFill>
                  <a:schemeClr val="dk1"/>
                </a:solidFill>
              </a:rPr>
              <a:t>Gear train (Gears 1 &amp; 2)</a:t>
            </a:r>
            <a:endParaRPr sz="6818">
              <a:solidFill>
                <a:schemeClr val="dk1"/>
              </a:solidFill>
            </a:endParaRPr>
          </a:p>
          <a:p>
            <a:pPr indent="-336839" lvl="0" marL="457200" marR="0" rtl="0" algn="l">
              <a:lnSpc>
                <a:spcPct val="150000"/>
              </a:lnSpc>
              <a:spcBef>
                <a:spcPts val="0"/>
              </a:spcBef>
              <a:spcAft>
                <a:spcPts val="0"/>
              </a:spcAft>
              <a:buClr>
                <a:schemeClr val="dk1"/>
              </a:buClr>
              <a:buSzPct val="100000"/>
              <a:buChar char="●"/>
            </a:pPr>
            <a:r>
              <a:rPr lang="zh-CN" sz="6818">
                <a:solidFill>
                  <a:schemeClr val="dk1"/>
                </a:solidFill>
              </a:rPr>
              <a:t>Bearings </a:t>
            </a:r>
            <a:endParaRPr sz="6818">
              <a:solidFill>
                <a:schemeClr val="dk1"/>
              </a:solidFill>
            </a:endParaRPr>
          </a:p>
          <a:p>
            <a:pPr indent="-336839" lvl="0" marL="457200" marR="0" rtl="0" algn="l">
              <a:lnSpc>
                <a:spcPct val="150000"/>
              </a:lnSpc>
              <a:spcBef>
                <a:spcPts val="0"/>
              </a:spcBef>
              <a:spcAft>
                <a:spcPts val="0"/>
              </a:spcAft>
              <a:buClr>
                <a:schemeClr val="dk1"/>
              </a:buClr>
              <a:buSzPct val="100000"/>
              <a:buChar char="●"/>
            </a:pPr>
            <a:r>
              <a:rPr lang="zh-CN" sz="6818">
                <a:solidFill>
                  <a:schemeClr val="dk1"/>
                </a:solidFill>
              </a:rPr>
              <a:t>Cradle</a:t>
            </a:r>
            <a:endParaRPr sz="6818">
              <a:solidFill>
                <a:schemeClr val="dk1"/>
              </a:solidFill>
            </a:endParaRPr>
          </a:p>
          <a:p>
            <a:pPr indent="-336839" lvl="0" marL="457200" marR="0" rtl="0" algn="l">
              <a:lnSpc>
                <a:spcPct val="150000"/>
              </a:lnSpc>
              <a:spcBef>
                <a:spcPts val="0"/>
              </a:spcBef>
              <a:spcAft>
                <a:spcPts val="0"/>
              </a:spcAft>
              <a:buClr>
                <a:schemeClr val="dk1"/>
              </a:buClr>
              <a:buSzPct val="100000"/>
              <a:buChar char="●"/>
            </a:pPr>
            <a:r>
              <a:rPr lang="zh-CN" sz="6818">
                <a:solidFill>
                  <a:schemeClr val="dk1"/>
                </a:solidFill>
              </a:rPr>
              <a:t>Shaft</a:t>
            </a:r>
            <a:endParaRPr sz="6818">
              <a:solidFill>
                <a:schemeClr val="dk1"/>
              </a:solidFill>
            </a:endParaRPr>
          </a:p>
          <a:p>
            <a:pPr indent="-336839" lvl="0" marL="457200" marR="0" rtl="0" algn="l">
              <a:lnSpc>
                <a:spcPct val="150000"/>
              </a:lnSpc>
              <a:spcBef>
                <a:spcPts val="0"/>
              </a:spcBef>
              <a:spcAft>
                <a:spcPts val="0"/>
              </a:spcAft>
              <a:buClr>
                <a:schemeClr val="dk1"/>
              </a:buClr>
              <a:buSzPct val="100000"/>
              <a:buChar char="●"/>
            </a:pPr>
            <a:r>
              <a:rPr lang="zh-CN" sz="6818">
                <a:solidFill>
                  <a:schemeClr val="dk1"/>
                </a:solidFill>
              </a:rPr>
              <a:t>Motor</a:t>
            </a:r>
            <a:endParaRPr sz="6018">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Analysis-Lead Screw</a:t>
            </a:r>
            <a:endParaRPr/>
          </a:p>
        </p:txBody>
      </p:sp>
      <p:sp>
        <p:nvSpPr>
          <p:cNvPr id="254" name="Google Shape;254;p42"/>
          <p:cNvSpPr txBox="1"/>
          <p:nvPr>
            <p:ph idx="1" type="body"/>
          </p:nvPr>
        </p:nvSpPr>
        <p:spPr>
          <a:xfrm>
            <a:off x="311700" y="1126675"/>
            <a:ext cx="8520600" cy="3442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p:txBody>
      </p:sp>
      <p:pic>
        <p:nvPicPr>
          <p:cNvPr id="255" name="Google Shape;255;p42"/>
          <p:cNvPicPr preferRelativeResize="0"/>
          <p:nvPr/>
        </p:nvPicPr>
        <p:blipFill>
          <a:blip r:embed="rId3">
            <a:alphaModFix/>
          </a:blip>
          <a:stretch>
            <a:fillRect/>
          </a:stretch>
        </p:blipFill>
        <p:spPr>
          <a:xfrm>
            <a:off x="802947" y="1126675"/>
            <a:ext cx="6869999" cy="2804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Analysis-Lead Screw</a:t>
            </a:r>
            <a:endParaRPr/>
          </a:p>
        </p:txBody>
      </p:sp>
      <p:sp>
        <p:nvSpPr>
          <p:cNvPr id="261" name="Google Shape;261;p43"/>
          <p:cNvSpPr txBox="1"/>
          <p:nvPr>
            <p:ph idx="1" type="body"/>
          </p:nvPr>
        </p:nvSpPr>
        <p:spPr>
          <a:xfrm>
            <a:off x="311700" y="1126675"/>
            <a:ext cx="8520600" cy="3442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p:txBody>
      </p:sp>
      <p:pic>
        <p:nvPicPr>
          <p:cNvPr id="262" name="Google Shape;262;p43"/>
          <p:cNvPicPr preferRelativeResize="0"/>
          <p:nvPr/>
        </p:nvPicPr>
        <p:blipFill>
          <a:blip r:embed="rId3">
            <a:alphaModFix/>
          </a:blip>
          <a:stretch>
            <a:fillRect/>
          </a:stretch>
        </p:blipFill>
        <p:spPr>
          <a:xfrm>
            <a:off x="740250" y="1126676"/>
            <a:ext cx="7252501" cy="2731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Analysis-Lead Screw</a:t>
            </a:r>
            <a:endParaRPr/>
          </a:p>
        </p:txBody>
      </p:sp>
      <p:sp>
        <p:nvSpPr>
          <p:cNvPr id="268" name="Google Shape;268;p44"/>
          <p:cNvSpPr txBox="1"/>
          <p:nvPr>
            <p:ph idx="1" type="body"/>
          </p:nvPr>
        </p:nvSpPr>
        <p:spPr>
          <a:xfrm>
            <a:off x="311700" y="1126675"/>
            <a:ext cx="8520600" cy="3442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p:txBody>
      </p:sp>
      <p:pic>
        <p:nvPicPr>
          <p:cNvPr id="269" name="Google Shape;269;p44"/>
          <p:cNvPicPr preferRelativeResize="0"/>
          <p:nvPr/>
        </p:nvPicPr>
        <p:blipFill>
          <a:blip r:embed="rId3">
            <a:alphaModFix/>
          </a:blip>
          <a:stretch>
            <a:fillRect/>
          </a:stretch>
        </p:blipFill>
        <p:spPr>
          <a:xfrm>
            <a:off x="911150" y="2879275"/>
            <a:ext cx="4537639" cy="1437600"/>
          </a:xfrm>
          <a:prstGeom prst="rect">
            <a:avLst/>
          </a:prstGeom>
          <a:noFill/>
          <a:ln>
            <a:noFill/>
          </a:ln>
        </p:spPr>
      </p:pic>
      <p:pic>
        <p:nvPicPr>
          <p:cNvPr id="270" name="Google Shape;270;p44"/>
          <p:cNvPicPr preferRelativeResize="0"/>
          <p:nvPr/>
        </p:nvPicPr>
        <p:blipFill>
          <a:blip r:embed="rId4">
            <a:alphaModFix/>
          </a:blip>
          <a:stretch>
            <a:fillRect/>
          </a:stretch>
        </p:blipFill>
        <p:spPr>
          <a:xfrm>
            <a:off x="901347" y="4023800"/>
            <a:ext cx="4937749" cy="888925"/>
          </a:xfrm>
          <a:prstGeom prst="rect">
            <a:avLst/>
          </a:prstGeom>
          <a:noFill/>
          <a:ln>
            <a:noFill/>
          </a:ln>
        </p:spPr>
      </p:pic>
      <p:pic>
        <p:nvPicPr>
          <p:cNvPr id="271" name="Google Shape;271;p44"/>
          <p:cNvPicPr preferRelativeResize="0"/>
          <p:nvPr/>
        </p:nvPicPr>
        <p:blipFill rotWithShape="1">
          <a:blip r:embed="rId5">
            <a:alphaModFix/>
          </a:blip>
          <a:srcRect b="14324" l="0" r="0" t="0"/>
          <a:stretch/>
        </p:blipFill>
        <p:spPr>
          <a:xfrm>
            <a:off x="779425" y="1126675"/>
            <a:ext cx="5181600" cy="2095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Analysis-Lead Screw</a:t>
            </a:r>
            <a:endParaRPr/>
          </a:p>
        </p:txBody>
      </p:sp>
      <p:sp>
        <p:nvSpPr>
          <p:cNvPr id="277" name="Google Shape;277;p45"/>
          <p:cNvSpPr txBox="1"/>
          <p:nvPr>
            <p:ph idx="1" type="body"/>
          </p:nvPr>
        </p:nvSpPr>
        <p:spPr>
          <a:xfrm>
            <a:off x="311700" y="1126675"/>
            <a:ext cx="8520600" cy="3442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p:txBody>
      </p:sp>
      <p:pic>
        <p:nvPicPr>
          <p:cNvPr id="278" name="Google Shape;278;p45"/>
          <p:cNvPicPr preferRelativeResize="0"/>
          <p:nvPr/>
        </p:nvPicPr>
        <p:blipFill>
          <a:blip r:embed="rId3">
            <a:alphaModFix/>
          </a:blip>
          <a:stretch>
            <a:fillRect/>
          </a:stretch>
        </p:blipFill>
        <p:spPr>
          <a:xfrm>
            <a:off x="311700" y="1126675"/>
            <a:ext cx="4461200" cy="3789551"/>
          </a:xfrm>
          <a:prstGeom prst="rect">
            <a:avLst/>
          </a:prstGeom>
          <a:noFill/>
          <a:ln>
            <a:noFill/>
          </a:ln>
        </p:spPr>
      </p:pic>
      <p:pic>
        <p:nvPicPr>
          <p:cNvPr id="279" name="Google Shape;279;p45"/>
          <p:cNvPicPr preferRelativeResize="0"/>
          <p:nvPr/>
        </p:nvPicPr>
        <p:blipFill>
          <a:blip r:embed="rId4">
            <a:alphaModFix/>
          </a:blip>
          <a:stretch>
            <a:fillRect/>
          </a:stretch>
        </p:blipFill>
        <p:spPr>
          <a:xfrm>
            <a:off x="4620175" y="1185425"/>
            <a:ext cx="4352101" cy="240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Technical Analysis-Lead Screw</a:t>
            </a:r>
            <a:endParaRPr/>
          </a:p>
        </p:txBody>
      </p:sp>
      <p:sp>
        <p:nvSpPr>
          <p:cNvPr id="285" name="Google Shape;285;p46"/>
          <p:cNvSpPr txBox="1"/>
          <p:nvPr>
            <p:ph idx="1" type="body"/>
          </p:nvPr>
        </p:nvSpPr>
        <p:spPr>
          <a:xfrm>
            <a:off x="311700" y="1126675"/>
            <a:ext cx="8520600" cy="3442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Font typeface="Times New Roman"/>
              <a:buChar char="●"/>
            </a:pPr>
            <a:r>
              <a:t/>
            </a:r>
            <a:endParaRPr sz="1300">
              <a:solidFill>
                <a:schemeClr val="dk1"/>
              </a:solidFill>
              <a:latin typeface="Times New Roman"/>
              <a:ea typeface="Times New Roman"/>
              <a:cs typeface="Times New Roman"/>
              <a:sym typeface="Times New Roman"/>
            </a:endParaRPr>
          </a:p>
        </p:txBody>
      </p:sp>
      <p:pic>
        <p:nvPicPr>
          <p:cNvPr id="286" name="Google Shape;286;p46"/>
          <p:cNvPicPr preferRelativeResize="0"/>
          <p:nvPr/>
        </p:nvPicPr>
        <p:blipFill>
          <a:blip r:embed="rId3">
            <a:alphaModFix/>
          </a:blip>
          <a:stretch>
            <a:fillRect/>
          </a:stretch>
        </p:blipFill>
        <p:spPr>
          <a:xfrm>
            <a:off x="705400" y="1126675"/>
            <a:ext cx="8180625" cy="2475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K</a:t>
            </a:r>
            <a:r>
              <a:rPr lang="zh-CN"/>
              <a:t>ey Outcomes-Strengths of the Design</a:t>
            </a:r>
            <a:endParaRPr/>
          </a:p>
        </p:txBody>
      </p:sp>
      <p:sp>
        <p:nvSpPr>
          <p:cNvPr id="292" name="Google Shape;292;p47"/>
          <p:cNvSpPr txBox="1"/>
          <p:nvPr>
            <p:ph idx="1" type="body"/>
          </p:nvPr>
        </p:nvSpPr>
        <p:spPr>
          <a:xfrm>
            <a:off x="311700" y="1017725"/>
            <a:ext cx="8520600" cy="4069200"/>
          </a:xfrm>
          <a:prstGeom prst="rect">
            <a:avLst/>
          </a:prstGeom>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None/>
            </a:pPr>
            <a:r>
              <a:rPr b="1" lang="zh-CN"/>
              <a:t>Minimization of Cost</a:t>
            </a:r>
            <a:endParaRPr b="1"/>
          </a:p>
          <a:p>
            <a:pPr indent="-342900" lvl="0" marL="457200" marR="0" rtl="0" algn="l">
              <a:lnSpc>
                <a:spcPct val="115000"/>
              </a:lnSpc>
              <a:spcBef>
                <a:spcPts val="1200"/>
              </a:spcBef>
              <a:spcAft>
                <a:spcPts val="0"/>
              </a:spcAft>
              <a:buSzPts val="1800"/>
              <a:buChar char="●"/>
            </a:pPr>
            <a:r>
              <a:rPr lang="zh-CN"/>
              <a:t>Use of Standard Components:</a:t>
            </a:r>
            <a:endParaRPr/>
          </a:p>
          <a:p>
            <a:pPr indent="-317500" lvl="1" marL="914400" marR="0" rtl="0" algn="l">
              <a:lnSpc>
                <a:spcPct val="115000"/>
              </a:lnSpc>
              <a:spcBef>
                <a:spcPts val="0"/>
              </a:spcBef>
              <a:spcAft>
                <a:spcPts val="0"/>
              </a:spcAft>
              <a:buSzPts val="1400"/>
              <a:buChar char="○"/>
            </a:pPr>
            <a:r>
              <a:rPr lang="zh-CN"/>
              <a:t>leverages</a:t>
            </a:r>
            <a:r>
              <a:rPr lang="zh-CN"/>
              <a:t> off the shelf comonents</a:t>
            </a:r>
            <a:endParaRPr/>
          </a:p>
          <a:p>
            <a:pPr indent="0" lvl="0" marL="0" marR="0" rtl="0" algn="l">
              <a:lnSpc>
                <a:spcPct val="115000"/>
              </a:lnSpc>
              <a:spcBef>
                <a:spcPts val="1200"/>
              </a:spcBef>
              <a:spcAft>
                <a:spcPts val="0"/>
              </a:spcAft>
              <a:buNone/>
            </a:pPr>
            <a:r>
              <a:t/>
            </a:r>
            <a:endParaRPr/>
          </a:p>
          <a:p>
            <a:pPr indent="0" lvl="0" marL="0" marR="0" rtl="0" algn="l">
              <a:lnSpc>
                <a:spcPct val="115000"/>
              </a:lnSpc>
              <a:spcBef>
                <a:spcPts val="1200"/>
              </a:spcBef>
              <a:spcAft>
                <a:spcPts val="0"/>
              </a:spcAft>
              <a:buNone/>
            </a:pPr>
            <a:r>
              <a:rPr b="1" lang="zh-CN"/>
              <a:t>Reduction in Motor Power and Torque Requirements</a:t>
            </a:r>
            <a:endParaRPr b="1"/>
          </a:p>
          <a:p>
            <a:pPr indent="-342900" lvl="0" marL="457200" marR="0" rtl="0" algn="l">
              <a:lnSpc>
                <a:spcPct val="115000"/>
              </a:lnSpc>
              <a:spcBef>
                <a:spcPts val="1200"/>
              </a:spcBef>
              <a:spcAft>
                <a:spcPts val="0"/>
              </a:spcAft>
              <a:buSzPts val="1800"/>
              <a:buChar char="●"/>
            </a:pPr>
            <a:r>
              <a:rPr lang="zh-CN"/>
              <a:t>Efficient Lead Screw Design:</a:t>
            </a:r>
            <a:endParaRPr/>
          </a:p>
          <a:p>
            <a:pPr indent="-317500" lvl="1" marL="914400" marR="0" rtl="0" algn="l">
              <a:lnSpc>
                <a:spcPct val="115000"/>
              </a:lnSpc>
              <a:spcBef>
                <a:spcPts val="0"/>
              </a:spcBef>
              <a:spcAft>
                <a:spcPts val="0"/>
              </a:spcAft>
              <a:buSzPts val="1400"/>
              <a:buChar char="○"/>
            </a:pPr>
            <a:r>
              <a:rPr lang="zh-CN"/>
              <a:t>A trapezoidal thread</a:t>
            </a:r>
            <a:endParaRPr/>
          </a:p>
          <a:p>
            <a:pPr indent="-317500" lvl="1" marL="914400" marR="0" rtl="0" algn="l">
              <a:lnSpc>
                <a:spcPct val="115000"/>
              </a:lnSpc>
              <a:spcBef>
                <a:spcPts val="0"/>
              </a:spcBef>
              <a:spcAft>
                <a:spcPts val="0"/>
              </a:spcAft>
              <a:buSzPts val="1400"/>
              <a:buChar char="○"/>
            </a:pPr>
            <a:r>
              <a:rPr lang="zh-CN"/>
              <a:t>Self-locking characteristic</a:t>
            </a:r>
            <a:endParaRPr/>
          </a:p>
          <a:p>
            <a:pPr indent="0" lvl="0" marL="0" marR="0" rtl="0" algn="l">
              <a:lnSpc>
                <a:spcPct val="115000"/>
              </a:lnSpc>
              <a:spcBef>
                <a:spcPts val="1200"/>
              </a:spcBef>
              <a:spcAft>
                <a:spcPts val="0"/>
              </a:spcAft>
              <a:buNone/>
            </a:pPr>
            <a:r>
              <a:t/>
            </a:r>
            <a:endParaRPr/>
          </a:p>
          <a:p>
            <a:pPr indent="-342900" lvl="0" marL="457200" marR="0" rtl="0" algn="l">
              <a:lnSpc>
                <a:spcPct val="115000"/>
              </a:lnSpc>
              <a:spcBef>
                <a:spcPts val="1200"/>
              </a:spcBef>
              <a:spcAft>
                <a:spcPts val="0"/>
              </a:spcAft>
              <a:buSzPts val="1800"/>
              <a:buChar char="●"/>
            </a:pPr>
            <a:r>
              <a:rPr lang="zh-CN"/>
              <a:t>Load Distribution and Bearing Location:</a:t>
            </a:r>
            <a:endParaRPr/>
          </a:p>
          <a:p>
            <a:pPr indent="-317500" lvl="1" marL="914400" marR="0" rtl="0" algn="l">
              <a:lnSpc>
                <a:spcPct val="115000"/>
              </a:lnSpc>
              <a:spcBef>
                <a:spcPts val="0"/>
              </a:spcBef>
              <a:spcAft>
                <a:spcPts val="0"/>
              </a:spcAft>
              <a:buSzPts val="1400"/>
              <a:buChar char="○"/>
            </a:pPr>
            <a:r>
              <a:rPr lang="zh-CN"/>
              <a:t>Share effectively across all elements</a:t>
            </a:r>
            <a:br>
              <a:rPr lang="zh-CN"/>
            </a:b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Key Outcomes-Expected Points of Failure</a:t>
            </a:r>
            <a:endParaRPr/>
          </a:p>
        </p:txBody>
      </p:sp>
      <p:sp>
        <p:nvSpPr>
          <p:cNvPr id="298" name="Google Shape;29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zh-CN"/>
              <a:t>Gears</a:t>
            </a:r>
            <a:endParaRPr/>
          </a:p>
          <a:p>
            <a:pPr indent="0" lvl="0" marL="457200" rtl="0" algn="l">
              <a:spcBef>
                <a:spcPts val="1200"/>
              </a:spcBef>
              <a:spcAft>
                <a:spcPts val="0"/>
              </a:spcAft>
              <a:buNone/>
            </a:pPr>
            <a:r>
              <a:rPr lang="zh-CN"/>
              <a:t>Despite the selection of materials and designed safety factors, high cyclic loads could still lead to wear or fatigue over time. Any misalignment in the gear train or improper lubrication could exacerbate these issues.</a:t>
            </a:r>
            <a:endParaRPr/>
          </a:p>
          <a:p>
            <a:pPr indent="-342900" lvl="0" marL="457200" rtl="0" algn="l">
              <a:spcBef>
                <a:spcPts val="1200"/>
              </a:spcBef>
              <a:spcAft>
                <a:spcPts val="0"/>
              </a:spcAft>
              <a:buSzPts val="1800"/>
              <a:buChar char="●"/>
            </a:pPr>
            <a:r>
              <a:rPr lang="zh-CN"/>
              <a:t>Lead Screw</a:t>
            </a:r>
            <a:endParaRPr/>
          </a:p>
          <a:p>
            <a:pPr indent="0" lvl="0" marL="457200" rtl="0" algn="l">
              <a:spcBef>
                <a:spcPts val="1200"/>
              </a:spcBef>
              <a:spcAft>
                <a:spcPts val="1200"/>
              </a:spcAft>
              <a:buNone/>
            </a:pPr>
            <a:r>
              <a:rPr lang="zh-CN"/>
              <a:t>If the friction coefficient changes unexpectedly (due to wear or lubrication issues) or if dynamic loads exceed the estimated values, there is a risk of thread stripping or bending. The self-locking condition is critical for safe operation and any deviation might compromise the system’s integrity.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Key Outcomes-Expected Points of Failure</a:t>
            </a:r>
            <a:endParaRPr/>
          </a:p>
        </p:txBody>
      </p:sp>
      <p:sp>
        <p:nvSpPr>
          <p:cNvPr id="304" name="Google Shape;30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CN"/>
              <a:t>Bearings</a:t>
            </a:r>
            <a:endParaRPr/>
          </a:p>
          <a:p>
            <a:pPr indent="0" lvl="0" marL="457200" rtl="0" algn="l">
              <a:spcBef>
                <a:spcPts val="1200"/>
              </a:spcBef>
              <a:spcAft>
                <a:spcPts val="0"/>
              </a:spcAft>
              <a:buNone/>
            </a:pPr>
            <a:r>
              <a:rPr lang="zh-CN"/>
              <a:t>U</a:t>
            </a:r>
            <a:r>
              <a:rPr lang="zh-CN"/>
              <a:t>nder continuous operation (16 hours per day, 5 days a week), even slight imperfections in installation or miscalculations in load distribution can lead to premature fatigue or degradation in the bearing surfaces.</a:t>
            </a:r>
            <a:br>
              <a:rPr lang="zh-CN"/>
            </a:br>
            <a:endParaRPr/>
          </a:p>
          <a:p>
            <a:pPr indent="0" lvl="0" marL="45720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311700" y="7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Bill of Materials</a:t>
            </a:r>
            <a:endParaRPr/>
          </a:p>
        </p:txBody>
      </p:sp>
      <p:graphicFrame>
        <p:nvGraphicFramePr>
          <p:cNvPr id="310" name="Google Shape;310;p50"/>
          <p:cNvGraphicFramePr/>
          <p:nvPr/>
        </p:nvGraphicFramePr>
        <p:xfrm>
          <a:off x="191538" y="522325"/>
          <a:ext cx="3000000" cy="3000000"/>
        </p:xfrm>
        <a:graphic>
          <a:graphicData uri="http://schemas.openxmlformats.org/drawingml/2006/table">
            <a:tbl>
              <a:tblPr>
                <a:noFill/>
                <a:tableStyleId>{2E2DF8AB-A418-484B-AEEB-33BF988E500B}</a:tableStyleId>
              </a:tblPr>
              <a:tblGrid>
                <a:gridCol w="1420100"/>
                <a:gridCol w="1405650"/>
                <a:gridCol w="1434575"/>
                <a:gridCol w="1420100"/>
                <a:gridCol w="1420100"/>
                <a:gridCol w="1420100"/>
              </a:tblGrid>
              <a:tr h="508125">
                <a:tc>
                  <a:txBody>
                    <a:bodyPr/>
                    <a:lstStyle/>
                    <a:p>
                      <a:pPr indent="0" lvl="0" marL="0" rtl="0" algn="ctr">
                        <a:spcBef>
                          <a:spcPts val="0"/>
                        </a:spcBef>
                        <a:spcAft>
                          <a:spcPts val="0"/>
                        </a:spcAft>
                        <a:buNone/>
                      </a:pPr>
                      <a:r>
                        <a:rPr lang="zh-CN" sz="1200"/>
                        <a:t>Part</a:t>
                      </a:r>
                      <a:endParaRPr sz="1200"/>
                    </a:p>
                  </a:txBody>
                  <a:tcPr marT="91425" marB="91425" marR="91425" marL="91425"/>
                </a:tc>
                <a:tc>
                  <a:txBody>
                    <a:bodyPr/>
                    <a:lstStyle/>
                    <a:p>
                      <a:pPr indent="0" lvl="0" marL="0" rtl="0" algn="ctr">
                        <a:spcBef>
                          <a:spcPts val="0"/>
                        </a:spcBef>
                        <a:spcAft>
                          <a:spcPts val="0"/>
                        </a:spcAft>
                        <a:buNone/>
                      </a:pPr>
                      <a:r>
                        <a:rPr lang="zh-CN" sz="1200"/>
                        <a:t>Product Name</a:t>
                      </a:r>
                      <a:endParaRPr sz="1200"/>
                    </a:p>
                  </a:txBody>
                  <a:tcPr marT="91425" marB="91425" marR="91425" marL="91425"/>
                </a:tc>
                <a:tc>
                  <a:txBody>
                    <a:bodyPr/>
                    <a:lstStyle/>
                    <a:p>
                      <a:pPr indent="0" lvl="0" marL="0" rtl="0" algn="ctr">
                        <a:spcBef>
                          <a:spcPts val="0"/>
                        </a:spcBef>
                        <a:spcAft>
                          <a:spcPts val="0"/>
                        </a:spcAft>
                        <a:buNone/>
                      </a:pPr>
                      <a:r>
                        <a:rPr lang="zh-CN" sz="1200"/>
                        <a:t>Material</a:t>
                      </a:r>
                      <a:endParaRPr sz="1200"/>
                    </a:p>
                  </a:txBody>
                  <a:tcPr marT="91425" marB="91425" marR="91425" marL="91425"/>
                </a:tc>
                <a:tc>
                  <a:txBody>
                    <a:bodyPr/>
                    <a:lstStyle/>
                    <a:p>
                      <a:pPr indent="0" lvl="0" marL="0" rtl="0" algn="ctr">
                        <a:spcBef>
                          <a:spcPts val="0"/>
                        </a:spcBef>
                        <a:spcAft>
                          <a:spcPts val="0"/>
                        </a:spcAft>
                        <a:buNone/>
                      </a:pPr>
                      <a:r>
                        <a:rPr lang="zh-CN" sz="1200"/>
                        <a:t>Quantity</a:t>
                      </a:r>
                      <a:endParaRPr sz="1200"/>
                    </a:p>
                  </a:txBody>
                  <a:tcPr marT="91425" marB="91425" marR="91425" marL="91425"/>
                </a:tc>
                <a:tc>
                  <a:txBody>
                    <a:bodyPr/>
                    <a:lstStyle/>
                    <a:p>
                      <a:pPr indent="0" lvl="0" marL="0" rtl="0" algn="ctr">
                        <a:spcBef>
                          <a:spcPts val="0"/>
                        </a:spcBef>
                        <a:spcAft>
                          <a:spcPts val="0"/>
                        </a:spcAft>
                        <a:buNone/>
                      </a:pPr>
                      <a:r>
                        <a:rPr lang="zh-CN" sz="1200"/>
                        <a:t>Yield Stress[Mpa]</a:t>
                      </a:r>
                      <a:endParaRPr sz="1200"/>
                    </a:p>
                  </a:txBody>
                  <a:tcPr marT="91425" marB="91425" marR="91425" marL="91425"/>
                </a:tc>
                <a:tc>
                  <a:txBody>
                    <a:bodyPr/>
                    <a:lstStyle/>
                    <a:p>
                      <a:pPr indent="0" lvl="0" marL="0" rtl="0" algn="ctr">
                        <a:spcBef>
                          <a:spcPts val="0"/>
                        </a:spcBef>
                        <a:spcAft>
                          <a:spcPts val="0"/>
                        </a:spcAft>
                        <a:buNone/>
                      </a:pPr>
                      <a:r>
                        <a:rPr lang="zh-CN" sz="1200"/>
                        <a:t>Cost[$]</a:t>
                      </a:r>
                      <a:endParaRPr sz="1200"/>
                    </a:p>
                  </a:txBody>
                  <a:tcPr marT="91425" marB="91425" marR="91425" marL="91425"/>
                </a:tc>
              </a:tr>
              <a:tr h="821450">
                <a:tc>
                  <a:txBody>
                    <a:bodyPr/>
                    <a:lstStyle/>
                    <a:p>
                      <a:pPr indent="0" lvl="0" marL="0" rtl="0" algn="ctr">
                        <a:spcBef>
                          <a:spcPts val="0"/>
                        </a:spcBef>
                        <a:spcAft>
                          <a:spcPts val="0"/>
                        </a:spcAft>
                        <a:buNone/>
                      </a:pPr>
                      <a:r>
                        <a:rPr lang="zh-CN" sz="1200"/>
                        <a:t>Gear 1</a:t>
                      </a:r>
                      <a:endParaRPr sz="1200"/>
                    </a:p>
                  </a:txBody>
                  <a:tcPr marT="91425" marB="91425" marR="91425" marL="91425"/>
                </a:tc>
                <a:tc>
                  <a:txBody>
                    <a:bodyPr/>
                    <a:lstStyle/>
                    <a:p>
                      <a:pPr indent="0" lvl="0" marL="0" rtl="0" algn="ctr">
                        <a:spcBef>
                          <a:spcPts val="0"/>
                        </a:spcBef>
                        <a:spcAft>
                          <a:spcPts val="0"/>
                        </a:spcAft>
                        <a:buNone/>
                      </a:pPr>
                      <a:r>
                        <a:rPr lang="zh-CN" sz="1200"/>
                        <a:t>S</a:t>
                      </a:r>
                      <a:r>
                        <a:rPr lang="zh-CN" sz="1200"/>
                        <a:t>pur Gear 3M</a:t>
                      </a:r>
                      <a:endParaRPr sz="1200"/>
                    </a:p>
                    <a:p>
                      <a:pPr indent="0" lvl="0" marL="0" rtl="0" algn="ctr">
                        <a:spcBef>
                          <a:spcPts val="0"/>
                        </a:spcBef>
                        <a:spcAft>
                          <a:spcPts val="0"/>
                        </a:spcAft>
                        <a:buNone/>
                      </a:pPr>
                      <a:r>
                        <a:rPr lang="zh-CN" sz="1200"/>
                        <a:t>50T 20PA 100FW</a:t>
                      </a:r>
                      <a:endParaRPr sz="1200"/>
                    </a:p>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zh-CN" sz="1200"/>
                        <a:t>SAE AISI 4140</a:t>
                      </a:r>
                      <a:endParaRPr sz="1200"/>
                    </a:p>
                    <a:p>
                      <a:pPr indent="0" lvl="0" marL="0" rtl="0" algn="ctr">
                        <a:spcBef>
                          <a:spcPts val="0"/>
                        </a:spcBef>
                        <a:spcAft>
                          <a:spcPts val="0"/>
                        </a:spcAft>
                        <a:buNone/>
                      </a:pPr>
                      <a:r>
                        <a:rPr lang="zh-CN" sz="1200"/>
                        <a:t>Alloy Steel</a:t>
                      </a:r>
                      <a:endParaRPr sz="1200"/>
                    </a:p>
                  </a:txBody>
                  <a:tcPr marT="91425" marB="91425" marR="91425" marL="91425"/>
                </a:tc>
                <a:tc>
                  <a:txBody>
                    <a:bodyPr/>
                    <a:lstStyle/>
                    <a:p>
                      <a:pPr indent="0" lvl="0" marL="0" rtl="0" algn="ctr">
                        <a:spcBef>
                          <a:spcPts val="0"/>
                        </a:spcBef>
                        <a:spcAft>
                          <a:spcPts val="0"/>
                        </a:spcAft>
                        <a:buNone/>
                      </a:pPr>
                      <a:r>
                        <a:rPr lang="zh-CN" sz="1200"/>
                        <a:t>1</a:t>
                      </a:r>
                      <a:endParaRPr sz="1200"/>
                    </a:p>
                  </a:txBody>
                  <a:tcPr marT="91425" marB="91425" marR="91425" marL="91425"/>
                </a:tc>
                <a:tc>
                  <a:txBody>
                    <a:bodyPr/>
                    <a:lstStyle/>
                    <a:p>
                      <a:pPr indent="0" lvl="0" marL="0" rtl="0" algn="ctr">
                        <a:spcBef>
                          <a:spcPts val="0"/>
                        </a:spcBef>
                        <a:spcAft>
                          <a:spcPts val="0"/>
                        </a:spcAft>
                        <a:buNone/>
                      </a:pPr>
                      <a:r>
                        <a:rPr lang="zh-CN" sz="1200"/>
                        <a:t>986</a:t>
                      </a:r>
                      <a:endParaRPr sz="1200"/>
                    </a:p>
                  </a:txBody>
                  <a:tcPr marT="91425" marB="91425" marR="91425" marL="91425"/>
                </a:tc>
                <a:tc>
                  <a:txBody>
                    <a:bodyPr/>
                    <a:lstStyle/>
                    <a:p>
                      <a:pPr indent="0" lvl="0" marL="0" rtl="0" algn="ctr">
                        <a:spcBef>
                          <a:spcPts val="0"/>
                        </a:spcBef>
                        <a:spcAft>
                          <a:spcPts val="0"/>
                        </a:spcAft>
                        <a:buNone/>
                      </a:pPr>
                      <a:r>
                        <a:rPr lang="zh-CN" sz="1200"/>
                        <a:t>250</a:t>
                      </a:r>
                      <a:endParaRPr sz="1200"/>
                    </a:p>
                  </a:txBody>
                  <a:tcPr marT="91425" marB="91425" marR="91425" marL="91425"/>
                </a:tc>
              </a:tr>
              <a:tr h="716800">
                <a:tc>
                  <a:txBody>
                    <a:bodyPr/>
                    <a:lstStyle/>
                    <a:p>
                      <a:pPr indent="0" lvl="0" marL="0" rtl="0" algn="ctr">
                        <a:spcBef>
                          <a:spcPts val="0"/>
                        </a:spcBef>
                        <a:spcAft>
                          <a:spcPts val="0"/>
                        </a:spcAft>
                        <a:buNone/>
                      </a:pPr>
                      <a:r>
                        <a:rPr lang="zh-CN" sz="1200"/>
                        <a:t>Gear 2</a:t>
                      </a:r>
                      <a:endParaRPr sz="12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CN" sz="1200">
                          <a:solidFill>
                            <a:schemeClr val="dk1"/>
                          </a:solidFill>
                        </a:rPr>
                        <a:t>Spur Gear 3M</a:t>
                      </a:r>
                      <a:endParaRPr sz="1200">
                        <a:solidFill>
                          <a:schemeClr val="dk1"/>
                        </a:solidFill>
                      </a:endParaRPr>
                    </a:p>
                    <a:p>
                      <a:pPr indent="0" lvl="0" marL="0" rtl="0" algn="ctr">
                        <a:spcBef>
                          <a:spcPts val="0"/>
                        </a:spcBef>
                        <a:spcAft>
                          <a:spcPts val="0"/>
                        </a:spcAft>
                        <a:buClr>
                          <a:schemeClr val="dk1"/>
                        </a:buClr>
                        <a:buSzPts val="1100"/>
                        <a:buFont typeface="Arial"/>
                        <a:buNone/>
                      </a:pPr>
                      <a:r>
                        <a:rPr lang="zh-CN" sz="1200">
                          <a:solidFill>
                            <a:schemeClr val="dk1"/>
                          </a:solidFill>
                        </a:rPr>
                        <a:t>100T 20PA 100FW</a:t>
                      </a:r>
                      <a:endParaRPr sz="12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CN" sz="1200">
                          <a:solidFill>
                            <a:schemeClr val="dk1"/>
                          </a:solidFill>
                        </a:rPr>
                        <a:t>SAE AISI 4140</a:t>
                      </a:r>
                      <a:endParaRPr sz="1200">
                        <a:solidFill>
                          <a:schemeClr val="dk1"/>
                        </a:solidFill>
                      </a:endParaRPr>
                    </a:p>
                    <a:p>
                      <a:pPr indent="0" lvl="0" marL="0" rtl="0" algn="ctr">
                        <a:spcBef>
                          <a:spcPts val="0"/>
                        </a:spcBef>
                        <a:spcAft>
                          <a:spcPts val="0"/>
                        </a:spcAft>
                        <a:buClr>
                          <a:schemeClr val="dk1"/>
                        </a:buClr>
                        <a:buSzPts val="1100"/>
                        <a:buFont typeface="Arial"/>
                        <a:buNone/>
                      </a:pPr>
                      <a:r>
                        <a:rPr lang="zh-CN" sz="1200">
                          <a:solidFill>
                            <a:schemeClr val="dk1"/>
                          </a:solidFill>
                        </a:rPr>
                        <a:t>Alloy Steel</a:t>
                      </a:r>
                      <a:endParaRPr sz="1200"/>
                    </a:p>
                  </a:txBody>
                  <a:tcPr marT="91425" marB="91425" marR="91425" marL="91425"/>
                </a:tc>
                <a:tc>
                  <a:txBody>
                    <a:bodyPr/>
                    <a:lstStyle/>
                    <a:p>
                      <a:pPr indent="0" lvl="0" marL="0" rtl="0" algn="ctr">
                        <a:spcBef>
                          <a:spcPts val="0"/>
                        </a:spcBef>
                        <a:spcAft>
                          <a:spcPts val="0"/>
                        </a:spcAft>
                        <a:buNone/>
                      </a:pPr>
                      <a:r>
                        <a:rPr lang="zh-CN" sz="1200"/>
                        <a:t>1</a:t>
                      </a:r>
                      <a:endParaRPr sz="1200"/>
                    </a:p>
                  </a:txBody>
                  <a:tcPr marT="91425" marB="91425" marR="91425" marL="91425"/>
                </a:tc>
                <a:tc>
                  <a:txBody>
                    <a:bodyPr/>
                    <a:lstStyle/>
                    <a:p>
                      <a:pPr indent="0" lvl="0" marL="0" rtl="0" algn="ctr">
                        <a:spcBef>
                          <a:spcPts val="0"/>
                        </a:spcBef>
                        <a:spcAft>
                          <a:spcPts val="0"/>
                        </a:spcAft>
                        <a:buNone/>
                      </a:pPr>
                      <a:r>
                        <a:rPr lang="zh-CN" sz="1200"/>
                        <a:t>986</a:t>
                      </a:r>
                      <a:endParaRPr sz="1200"/>
                    </a:p>
                  </a:txBody>
                  <a:tcPr marT="91425" marB="91425" marR="91425" marL="91425"/>
                </a:tc>
                <a:tc>
                  <a:txBody>
                    <a:bodyPr/>
                    <a:lstStyle/>
                    <a:p>
                      <a:pPr indent="0" lvl="0" marL="0" rtl="0" algn="ctr">
                        <a:spcBef>
                          <a:spcPts val="0"/>
                        </a:spcBef>
                        <a:spcAft>
                          <a:spcPts val="0"/>
                        </a:spcAft>
                        <a:buNone/>
                      </a:pPr>
                      <a:r>
                        <a:rPr lang="zh-CN" sz="1200"/>
                        <a:t>350</a:t>
                      </a:r>
                      <a:endParaRPr sz="1200"/>
                    </a:p>
                  </a:txBody>
                  <a:tcPr marT="91425" marB="91425" marR="91425" marL="91425"/>
                </a:tc>
              </a:tr>
              <a:tr h="515525">
                <a:tc>
                  <a:txBody>
                    <a:bodyPr/>
                    <a:lstStyle/>
                    <a:p>
                      <a:pPr indent="0" lvl="0" marL="0" rtl="0" algn="ctr">
                        <a:spcBef>
                          <a:spcPts val="0"/>
                        </a:spcBef>
                        <a:spcAft>
                          <a:spcPts val="0"/>
                        </a:spcAft>
                        <a:buNone/>
                      </a:pPr>
                      <a:r>
                        <a:rPr lang="zh-CN" sz="1200"/>
                        <a:t>Lead Screw</a:t>
                      </a:r>
                      <a:endParaRPr sz="1200"/>
                    </a:p>
                  </a:txBody>
                  <a:tcPr marT="91425" marB="91425" marR="91425" marL="91425"/>
                </a:tc>
                <a:tc>
                  <a:txBody>
                    <a:bodyPr/>
                    <a:lstStyle/>
                    <a:p>
                      <a:pPr indent="0" lvl="0" marL="0" rtl="0" algn="ctr">
                        <a:spcBef>
                          <a:spcPts val="0"/>
                        </a:spcBef>
                        <a:spcAft>
                          <a:spcPts val="0"/>
                        </a:spcAft>
                        <a:buNone/>
                      </a:pPr>
                      <a:r>
                        <a:rPr lang="zh-CN" sz="1200"/>
                        <a:t>Trapezoidal Lead screw, r40x7, RH</a:t>
                      </a:r>
                      <a:endParaRPr sz="1200"/>
                    </a:p>
                  </a:txBody>
                  <a:tcPr marT="91425" marB="91425" marR="91425" marL="91425"/>
                </a:tc>
                <a:tc>
                  <a:txBody>
                    <a:bodyPr/>
                    <a:lstStyle/>
                    <a:p>
                      <a:pPr indent="0" lvl="0" marL="0" rtl="0" algn="ctr">
                        <a:spcBef>
                          <a:spcPts val="0"/>
                        </a:spcBef>
                        <a:spcAft>
                          <a:spcPts val="0"/>
                        </a:spcAft>
                        <a:buNone/>
                      </a:pPr>
                      <a:r>
                        <a:rPr lang="zh-CN" sz="1200"/>
                        <a:t>AISI 1018 Carbon Steel</a:t>
                      </a:r>
                      <a:endParaRPr sz="1200"/>
                    </a:p>
                  </a:txBody>
                  <a:tcPr marT="91425" marB="91425" marR="91425" marL="91425"/>
                </a:tc>
                <a:tc>
                  <a:txBody>
                    <a:bodyPr/>
                    <a:lstStyle/>
                    <a:p>
                      <a:pPr indent="0" lvl="0" marL="0" rtl="0" algn="ctr">
                        <a:spcBef>
                          <a:spcPts val="0"/>
                        </a:spcBef>
                        <a:spcAft>
                          <a:spcPts val="0"/>
                        </a:spcAft>
                        <a:buNone/>
                      </a:pPr>
                      <a:r>
                        <a:rPr lang="zh-CN" sz="1200"/>
                        <a:t>1</a:t>
                      </a:r>
                      <a:endParaRPr sz="1200"/>
                    </a:p>
                  </a:txBody>
                  <a:tcPr marT="91425" marB="91425" marR="91425" marL="91425"/>
                </a:tc>
                <a:tc>
                  <a:txBody>
                    <a:bodyPr/>
                    <a:lstStyle/>
                    <a:p>
                      <a:pPr indent="0" lvl="0" marL="0" rtl="0" algn="ctr">
                        <a:spcBef>
                          <a:spcPts val="0"/>
                        </a:spcBef>
                        <a:spcAft>
                          <a:spcPts val="0"/>
                        </a:spcAft>
                        <a:buNone/>
                      </a:pPr>
                      <a:r>
                        <a:rPr lang="zh-CN" sz="1200"/>
                        <a:t>300</a:t>
                      </a:r>
                      <a:endParaRPr sz="1200"/>
                    </a:p>
                  </a:txBody>
                  <a:tcPr marT="91425" marB="91425" marR="91425" marL="91425"/>
                </a:tc>
                <a:tc>
                  <a:txBody>
                    <a:bodyPr/>
                    <a:lstStyle/>
                    <a:p>
                      <a:pPr indent="0" lvl="0" marL="0" rtl="0" algn="ctr">
                        <a:spcBef>
                          <a:spcPts val="0"/>
                        </a:spcBef>
                        <a:spcAft>
                          <a:spcPts val="0"/>
                        </a:spcAft>
                        <a:buNone/>
                      </a:pPr>
                      <a:r>
                        <a:rPr lang="zh-CN" sz="1200"/>
                        <a:t>174.3</a:t>
                      </a:r>
                      <a:endParaRPr sz="1200"/>
                    </a:p>
                  </a:txBody>
                  <a:tcPr marT="91425" marB="91425" marR="91425" marL="91425"/>
                </a:tc>
              </a:tr>
              <a:tr h="687375">
                <a:tc>
                  <a:txBody>
                    <a:bodyPr/>
                    <a:lstStyle/>
                    <a:p>
                      <a:pPr indent="0" lvl="0" marL="0" rtl="0" algn="ctr">
                        <a:spcBef>
                          <a:spcPts val="0"/>
                        </a:spcBef>
                        <a:spcAft>
                          <a:spcPts val="0"/>
                        </a:spcAft>
                        <a:buNone/>
                      </a:pPr>
                      <a:r>
                        <a:rPr lang="zh-CN" sz="1200"/>
                        <a:t>Screw Nut</a:t>
                      </a:r>
                      <a:endParaRPr sz="1200"/>
                    </a:p>
                  </a:txBody>
                  <a:tcPr marT="91425" marB="91425" marR="91425" marL="91425"/>
                </a:tc>
                <a:tc>
                  <a:txBody>
                    <a:bodyPr/>
                    <a:lstStyle/>
                    <a:p>
                      <a:pPr indent="0" lvl="0" marL="0" rtl="0" algn="ctr">
                        <a:spcBef>
                          <a:spcPts val="0"/>
                        </a:spcBef>
                        <a:spcAft>
                          <a:spcPts val="0"/>
                        </a:spcAft>
                        <a:buNone/>
                      </a:pPr>
                      <a:r>
                        <a:rPr lang="zh-CN" sz="1200"/>
                        <a:t>Trapezoidal Sleeve Nut, 40x7, RH</a:t>
                      </a:r>
                      <a:endParaRPr sz="1200"/>
                    </a:p>
                  </a:txBody>
                  <a:tcPr marT="91425" marB="91425" marR="91425" marL="91425"/>
                </a:tc>
                <a:tc>
                  <a:txBody>
                    <a:bodyPr/>
                    <a:lstStyle/>
                    <a:p>
                      <a:pPr indent="0" lvl="0" marL="0" rtl="0" algn="ctr">
                        <a:spcBef>
                          <a:spcPts val="0"/>
                        </a:spcBef>
                        <a:spcAft>
                          <a:spcPts val="0"/>
                        </a:spcAft>
                        <a:buNone/>
                      </a:pPr>
                      <a:r>
                        <a:rPr lang="zh-CN" sz="1200"/>
                        <a:t>Bronze</a:t>
                      </a:r>
                      <a:endParaRPr sz="1200"/>
                    </a:p>
                  </a:txBody>
                  <a:tcPr marT="91425" marB="91425" marR="91425" marL="91425"/>
                </a:tc>
                <a:tc>
                  <a:txBody>
                    <a:bodyPr/>
                    <a:lstStyle/>
                    <a:p>
                      <a:pPr indent="0" lvl="0" marL="0" rtl="0" algn="ctr">
                        <a:spcBef>
                          <a:spcPts val="0"/>
                        </a:spcBef>
                        <a:spcAft>
                          <a:spcPts val="0"/>
                        </a:spcAft>
                        <a:buNone/>
                      </a:pPr>
                      <a:r>
                        <a:rPr lang="zh-CN" sz="1200"/>
                        <a:t>1</a:t>
                      </a:r>
                      <a:endParaRPr sz="1200"/>
                    </a:p>
                  </a:txBody>
                  <a:tcPr marT="91425" marB="91425" marR="91425" marL="91425"/>
                </a:tc>
                <a:tc>
                  <a:txBody>
                    <a:bodyPr/>
                    <a:lstStyle/>
                    <a:p>
                      <a:pPr indent="0" lvl="0" marL="0" rtl="0" algn="ctr">
                        <a:spcBef>
                          <a:spcPts val="0"/>
                        </a:spcBef>
                        <a:spcAft>
                          <a:spcPts val="0"/>
                        </a:spcAft>
                        <a:buNone/>
                      </a:pPr>
                      <a:r>
                        <a:rPr lang="zh-CN" sz="1200"/>
                        <a:t>-</a:t>
                      </a:r>
                      <a:endParaRPr sz="1200"/>
                    </a:p>
                  </a:txBody>
                  <a:tcPr marT="91425" marB="91425" marR="91425" marL="91425"/>
                </a:tc>
                <a:tc>
                  <a:txBody>
                    <a:bodyPr/>
                    <a:lstStyle/>
                    <a:p>
                      <a:pPr indent="0" lvl="0" marL="0" rtl="0" algn="ctr">
                        <a:spcBef>
                          <a:spcPts val="0"/>
                        </a:spcBef>
                        <a:spcAft>
                          <a:spcPts val="0"/>
                        </a:spcAft>
                        <a:buNone/>
                      </a:pPr>
                      <a:r>
                        <a:rPr lang="zh-CN" sz="1200"/>
                        <a:t>137.71</a:t>
                      </a:r>
                      <a:endParaRPr sz="1200"/>
                    </a:p>
                  </a:txBody>
                  <a:tcPr marT="91425" marB="91425" marR="91425" marL="91425"/>
                </a:tc>
              </a:tr>
              <a:tr h="515525">
                <a:tc>
                  <a:txBody>
                    <a:bodyPr/>
                    <a:lstStyle/>
                    <a:p>
                      <a:pPr indent="0" lvl="0" marL="0" rtl="0" algn="ctr">
                        <a:spcBef>
                          <a:spcPts val="0"/>
                        </a:spcBef>
                        <a:spcAft>
                          <a:spcPts val="0"/>
                        </a:spcAft>
                        <a:buNone/>
                      </a:pPr>
                      <a:r>
                        <a:rPr lang="zh-CN" sz="1200"/>
                        <a:t>Flange</a:t>
                      </a:r>
                      <a:endParaRPr sz="1200"/>
                    </a:p>
                  </a:txBody>
                  <a:tcPr marT="91425" marB="91425" marR="91425" marL="91425"/>
                </a:tc>
                <a:tc>
                  <a:txBody>
                    <a:bodyPr/>
                    <a:lstStyle/>
                    <a:p>
                      <a:pPr indent="0" lvl="0" marL="0" rtl="0" algn="ctr">
                        <a:spcBef>
                          <a:spcPts val="0"/>
                        </a:spcBef>
                        <a:spcAft>
                          <a:spcPts val="0"/>
                        </a:spcAft>
                        <a:buNone/>
                      </a:pPr>
                      <a:r>
                        <a:rPr lang="zh-CN" sz="1200"/>
                        <a:t>Flange, 1.967-18 UNS, Tr40x7, RH</a:t>
                      </a:r>
                      <a:endParaRPr sz="1200"/>
                    </a:p>
                  </a:txBody>
                  <a:tcPr marT="91425" marB="91425" marR="91425" marL="91425"/>
                </a:tc>
                <a:tc>
                  <a:txBody>
                    <a:bodyPr/>
                    <a:lstStyle/>
                    <a:p>
                      <a:pPr indent="0" lvl="0" marL="0" rtl="0" algn="ctr">
                        <a:spcBef>
                          <a:spcPts val="0"/>
                        </a:spcBef>
                        <a:spcAft>
                          <a:spcPts val="0"/>
                        </a:spcAft>
                        <a:buNone/>
                      </a:pPr>
                      <a:r>
                        <a:rPr lang="zh-CN" sz="1200"/>
                        <a:t>Steel</a:t>
                      </a:r>
                      <a:endParaRPr sz="1200"/>
                    </a:p>
                  </a:txBody>
                  <a:tcPr marT="91425" marB="91425" marR="91425" marL="91425"/>
                </a:tc>
                <a:tc>
                  <a:txBody>
                    <a:bodyPr/>
                    <a:lstStyle/>
                    <a:p>
                      <a:pPr indent="0" lvl="0" marL="0" rtl="0" algn="ctr">
                        <a:spcBef>
                          <a:spcPts val="0"/>
                        </a:spcBef>
                        <a:spcAft>
                          <a:spcPts val="0"/>
                        </a:spcAft>
                        <a:buNone/>
                      </a:pPr>
                      <a:r>
                        <a:rPr lang="zh-CN" sz="1200"/>
                        <a:t>1</a:t>
                      </a:r>
                      <a:endParaRPr sz="1200"/>
                    </a:p>
                  </a:txBody>
                  <a:tcPr marT="91425" marB="91425" marR="91425" marL="91425"/>
                </a:tc>
                <a:tc>
                  <a:txBody>
                    <a:bodyPr/>
                    <a:lstStyle/>
                    <a:p>
                      <a:pPr indent="0" lvl="0" marL="0" rtl="0" algn="ctr">
                        <a:spcBef>
                          <a:spcPts val="0"/>
                        </a:spcBef>
                        <a:spcAft>
                          <a:spcPts val="0"/>
                        </a:spcAft>
                        <a:buNone/>
                      </a:pPr>
                      <a:r>
                        <a:rPr lang="zh-CN" sz="1200"/>
                        <a:t>-</a:t>
                      </a:r>
                      <a:endParaRPr sz="1200"/>
                    </a:p>
                  </a:txBody>
                  <a:tcPr marT="91425" marB="91425" marR="91425" marL="91425"/>
                </a:tc>
                <a:tc>
                  <a:txBody>
                    <a:bodyPr/>
                    <a:lstStyle/>
                    <a:p>
                      <a:pPr indent="0" lvl="0" marL="0" rtl="0" algn="ctr">
                        <a:spcBef>
                          <a:spcPts val="0"/>
                        </a:spcBef>
                        <a:spcAft>
                          <a:spcPts val="0"/>
                        </a:spcAft>
                        <a:buNone/>
                      </a:pPr>
                      <a:r>
                        <a:rPr lang="zh-CN" sz="1200"/>
                        <a:t>75.82</a:t>
                      </a:r>
                      <a:endParaRPr sz="1200"/>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00" y="7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Bill of Materials</a:t>
            </a:r>
            <a:endParaRPr/>
          </a:p>
        </p:txBody>
      </p:sp>
      <p:graphicFrame>
        <p:nvGraphicFramePr>
          <p:cNvPr id="316" name="Google Shape;316;p51"/>
          <p:cNvGraphicFramePr/>
          <p:nvPr/>
        </p:nvGraphicFramePr>
        <p:xfrm>
          <a:off x="1167263" y="522325"/>
          <a:ext cx="3000000" cy="3000000"/>
        </p:xfrm>
        <a:graphic>
          <a:graphicData uri="http://schemas.openxmlformats.org/drawingml/2006/table">
            <a:tbl>
              <a:tblPr>
                <a:noFill/>
                <a:tableStyleId>{2E2DF8AB-A418-484B-AEEB-33BF988E500B}</a:tableStyleId>
              </a:tblPr>
              <a:tblGrid>
                <a:gridCol w="931950"/>
                <a:gridCol w="922475"/>
                <a:gridCol w="941425"/>
                <a:gridCol w="931950"/>
                <a:gridCol w="931950"/>
                <a:gridCol w="931950"/>
                <a:gridCol w="931950"/>
                <a:gridCol w="931950"/>
              </a:tblGrid>
              <a:tr h="508125">
                <a:tc>
                  <a:txBody>
                    <a:bodyPr/>
                    <a:lstStyle/>
                    <a:p>
                      <a:pPr indent="0" lvl="0" marL="0" rtl="0" algn="ctr">
                        <a:spcBef>
                          <a:spcPts val="0"/>
                        </a:spcBef>
                        <a:spcAft>
                          <a:spcPts val="0"/>
                        </a:spcAft>
                        <a:buNone/>
                      </a:pPr>
                      <a:r>
                        <a:rPr lang="zh-CN" sz="1200"/>
                        <a:t>Part</a:t>
                      </a:r>
                      <a:endParaRPr sz="1200"/>
                    </a:p>
                  </a:txBody>
                  <a:tcPr marT="91425" marB="91425" marR="91425" marL="91425"/>
                </a:tc>
                <a:tc>
                  <a:txBody>
                    <a:bodyPr/>
                    <a:lstStyle/>
                    <a:p>
                      <a:pPr indent="0" lvl="0" marL="0" rtl="0" algn="ctr">
                        <a:spcBef>
                          <a:spcPts val="0"/>
                        </a:spcBef>
                        <a:spcAft>
                          <a:spcPts val="0"/>
                        </a:spcAft>
                        <a:buNone/>
                      </a:pPr>
                      <a:r>
                        <a:rPr lang="zh-CN" sz="1200"/>
                        <a:t>Product Name</a:t>
                      </a:r>
                      <a:endParaRPr sz="1200"/>
                    </a:p>
                  </a:txBody>
                  <a:tcPr marT="91425" marB="91425" marR="91425" marL="91425"/>
                </a:tc>
                <a:tc>
                  <a:txBody>
                    <a:bodyPr/>
                    <a:lstStyle/>
                    <a:p>
                      <a:pPr indent="0" lvl="0" marL="0" rtl="0" algn="ctr">
                        <a:spcBef>
                          <a:spcPts val="0"/>
                        </a:spcBef>
                        <a:spcAft>
                          <a:spcPts val="0"/>
                        </a:spcAft>
                        <a:buNone/>
                      </a:pPr>
                      <a:r>
                        <a:rPr lang="zh-CN" sz="1200"/>
                        <a:t>Material</a:t>
                      </a:r>
                      <a:endParaRPr sz="1200"/>
                    </a:p>
                  </a:txBody>
                  <a:tcPr marT="91425" marB="91425" marR="91425" marL="91425"/>
                </a:tc>
                <a:tc>
                  <a:txBody>
                    <a:bodyPr/>
                    <a:lstStyle/>
                    <a:p>
                      <a:pPr indent="0" lvl="0" marL="0" rtl="0" algn="ctr">
                        <a:spcBef>
                          <a:spcPts val="0"/>
                        </a:spcBef>
                        <a:spcAft>
                          <a:spcPts val="0"/>
                        </a:spcAft>
                        <a:buNone/>
                      </a:pPr>
                      <a:r>
                        <a:rPr lang="zh-CN" sz="1200"/>
                        <a:t>Quantity</a:t>
                      </a:r>
                      <a:endParaRPr sz="1200"/>
                    </a:p>
                  </a:txBody>
                  <a:tcPr marT="91425" marB="91425" marR="91425" marL="91425"/>
                </a:tc>
                <a:tc>
                  <a:txBody>
                    <a:bodyPr/>
                    <a:lstStyle/>
                    <a:p>
                      <a:pPr indent="0" lvl="0" marL="0" rtl="0" algn="ctr">
                        <a:spcBef>
                          <a:spcPts val="0"/>
                        </a:spcBef>
                        <a:spcAft>
                          <a:spcPts val="0"/>
                        </a:spcAft>
                        <a:buNone/>
                      </a:pPr>
                      <a:r>
                        <a:rPr lang="zh-CN" sz="1200"/>
                        <a:t>Dynamic Load (N)</a:t>
                      </a:r>
                      <a:endParaRPr sz="1200"/>
                    </a:p>
                  </a:txBody>
                  <a:tcPr marT="91425" marB="91425" marR="91425" marL="91425"/>
                </a:tc>
                <a:tc>
                  <a:txBody>
                    <a:bodyPr/>
                    <a:lstStyle/>
                    <a:p>
                      <a:pPr indent="0" lvl="0" marL="0" rtl="0" algn="ctr">
                        <a:spcBef>
                          <a:spcPts val="0"/>
                        </a:spcBef>
                        <a:spcAft>
                          <a:spcPts val="0"/>
                        </a:spcAft>
                        <a:buNone/>
                      </a:pPr>
                      <a:r>
                        <a:rPr lang="zh-CN" sz="1200"/>
                        <a:t>Static Load (N)</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CN" sz="1200"/>
                        <a:t>Vendor</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200"/>
                        <a:t>Cost[$]</a:t>
                      </a:r>
                      <a:endParaRPr sz="1200"/>
                    </a:p>
                  </a:txBody>
                  <a:tcPr marT="91425" marB="91425" marR="91425" marL="91425">
                    <a:lnL cap="flat" cmpd="sng" w="9525">
                      <a:solidFill>
                        <a:srgbClr val="9E9E9E"/>
                      </a:solidFill>
                      <a:prstDash val="solid"/>
                      <a:round/>
                      <a:headEnd len="sm" w="sm" type="none"/>
                      <a:tailEnd len="sm" w="sm" type="none"/>
                    </a:lnL>
                  </a:tcPr>
                </a:tc>
              </a:tr>
              <a:tr h="345125">
                <a:tc>
                  <a:txBody>
                    <a:bodyPr/>
                    <a:lstStyle/>
                    <a:p>
                      <a:pPr indent="0" lvl="0" marL="0" rtl="0" algn="ctr">
                        <a:spcBef>
                          <a:spcPts val="0"/>
                        </a:spcBef>
                        <a:spcAft>
                          <a:spcPts val="0"/>
                        </a:spcAft>
                        <a:buNone/>
                      </a:pPr>
                      <a:r>
                        <a:rPr lang="zh-CN" sz="1200"/>
                        <a:t>Bearing A</a:t>
                      </a:r>
                      <a:endParaRPr sz="12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CN" sz="1200"/>
                        <a:t>SELF ALIGNING ROLLER BEARING</a:t>
                      </a:r>
                      <a:endParaRPr sz="1200"/>
                    </a:p>
                    <a:p>
                      <a:pPr indent="0" lvl="0" marL="0" rtl="0" algn="ctr">
                        <a:spcBef>
                          <a:spcPts val="0"/>
                        </a:spcBef>
                        <a:spcAft>
                          <a:spcPts val="0"/>
                        </a:spcAft>
                        <a:buNone/>
                      </a:pPr>
                      <a:r>
                        <a:rPr lang="zh-CN" sz="1200"/>
                        <a:t>22210-CA-W33-C3</a:t>
                      </a:r>
                      <a:endParaRPr sz="1200"/>
                    </a:p>
                  </a:txBody>
                  <a:tcPr marT="91425" marB="91425" marR="91425" marL="91425"/>
                </a:tc>
                <a:tc>
                  <a:txBody>
                    <a:bodyPr/>
                    <a:lstStyle/>
                    <a:p>
                      <a:pPr indent="0" lvl="0" marL="0" rtl="0" algn="ctr">
                        <a:spcBef>
                          <a:spcPts val="0"/>
                        </a:spcBef>
                        <a:spcAft>
                          <a:spcPts val="0"/>
                        </a:spcAft>
                        <a:buNone/>
                      </a:pPr>
                      <a:r>
                        <a:rPr lang="zh-CN" sz="1200"/>
                        <a:t>/</a:t>
                      </a:r>
                      <a:endParaRPr sz="1200"/>
                    </a:p>
                  </a:txBody>
                  <a:tcPr marT="91425" marB="91425" marR="91425" marL="91425"/>
                </a:tc>
                <a:tc>
                  <a:txBody>
                    <a:bodyPr/>
                    <a:lstStyle/>
                    <a:p>
                      <a:pPr indent="0" lvl="0" marL="0" rtl="0" algn="ctr">
                        <a:spcBef>
                          <a:spcPts val="0"/>
                        </a:spcBef>
                        <a:spcAft>
                          <a:spcPts val="0"/>
                        </a:spcAft>
                        <a:buNone/>
                      </a:pPr>
                      <a:r>
                        <a:rPr lang="zh-CN" sz="1200"/>
                        <a:t>1</a:t>
                      </a:r>
                      <a:endParaRPr sz="12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CN" sz="1200">
                          <a:solidFill>
                            <a:schemeClr val="dk2"/>
                          </a:solidFill>
                        </a:rPr>
                        <a:t>8.45</a:t>
                      </a:r>
                      <a:r>
                        <a:rPr lang="zh-CN" sz="1200">
                          <a:solidFill>
                            <a:schemeClr val="dk2"/>
                          </a:solidFill>
                        </a:rPr>
                        <a:t>x10</a:t>
                      </a:r>
                      <a:r>
                        <a:rPr baseline="30000" lang="zh-CN" sz="1200">
                          <a:solidFill>
                            <a:schemeClr val="dk2"/>
                          </a:solidFill>
                        </a:rPr>
                        <a:t>7</a:t>
                      </a:r>
                      <a:endParaRPr sz="12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CN" sz="1200">
                          <a:solidFill>
                            <a:schemeClr val="dk2"/>
                          </a:solidFill>
                        </a:rPr>
                        <a:t>1</a:t>
                      </a:r>
                      <a:r>
                        <a:rPr lang="zh-CN" sz="1200">
                          <a:solidFill>
                            <a:schemeClr val="dk2"/>
                          </a:solidFill>
                        </a:rPr>
                        <a:t>x10</a:t>
                      </a:r>
                      <a:r>
                        <a:rPr baseline="30000" lang="zh-CN" sz="1200">
                          <a:solidFill>
                            <a:schemeClr val="dk2"/>
                          </a:solidFill>
                        </a:rPr>
                        <a:t>8</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CN" sz="1200">
                          <a:solidFill>
                            <a:schemeClr val="dk1"/>
                          </a:solidFill>
                        </a:rPr>
                        <a:t>123BEARING</a:t>
                      </a:r>
                      <a:endParaRPr sz="1200">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200"/>
                        <a:t>34.56</a:t>
                      </a:r>
                      <a:endParaRPr sz="1200"/>
                    </a:p>
                  </a:txBody>
                  <a:tcPr marT="91425" marB="91425" marR="91425" marL="91425">
                    <a:lnL cap="flat" cmpd="sng" w="9525">
                      <a:solidFill>
                        <a:srgbClr val="9E9E9E"/>
                      </a:solidFill>
                      <a:prstDash val="solid"/>
                      <a:round/>
                      <a:headEnd len="sm" w="sm" type="none"/>
                      <a:tailEnd len="sm" w="sm" type="none"/>
                    </a:lnL>
                  </a:tcPr>
                </a:tc>
              </a:tr>
              <a:tr h="345125">
                <a:tc>
                  <a:txBody>
                    <a:bodyPr/>
                    <a:lstStyle/>
                    <a:p>
                      <a:pPr indent="0" lvl="0" marL="0" rtl="0" algn="ctr">
                        <a:spcBef>
                          <a:spcPts val="0"/>
                        </a:spcBef>
                        <a:spcAft>
                          <a:spcPts val="0"/>
                        </a:spcAft>
                        <a:buNone/>
                      </a:pPr>
                      <a:r>
                        <a:rPr lang="zh-CN" sz="1200"/>
                        <a:t>Bearing B</a:t>
                      </a:r>
                      <a:endParaRPr sz="1200"/>
                    </a:p>
                  </a:txBody>
                  <a:tcPr marT="91425" marB="91425" marR="91425" marL="91425"/>
                </a:tc>
                <a:tc>
                  <a:txBody>
                    <a:bodyPr/>
                    <a:lstStyle/>
                    <a:p>
                      <a:pPr indent="0" lvl="0" marL="0" rtl="0" algn="ctr">
                        <a:spcBef>
                          <a:spcPts val="0"/>
                        </a:spcBef>
                        <a:spcAft>
                          <a:spcPts val="0"/>
                        </a:spcAft>
                        <a:buNone/>
                      </a:pPr>
                      <a:r>
                        <a:rPr lang="zh-CN" sz="1200"/>
                        <a:t>Needle-Roller Bearings 5905K563</a:t>
                      </a:r>
                      <a:endParaRPr sz="1200"/>
                    </a:p>
                  </a:txBody>
                  <a:tcPr marT="91425" marB="91425" marR="91425" marL="91425"/>
                </a:tc>
                <a:tc>
                  <a:txBody>
                    <a:bodyPr/>
                    <a:lstStyle/>
                    <a:p>
                      <a:pPr indent="0" lvl="0" marL="0" rtl="0" algn="ctr">
                        <a:spcBef>
                          <a:spcPts val="0"/>
                        </a:spcBef>
                        <a:spcAft>
                          <a:spcPts val="0"/>
                        </a:spcAft>
                        <a:buNone/>
                      </a:pPr>
                      <a:r>
                        <a:rPr lang="zh-CN" sz="1200"/>
                        <a:t>Steel</a:t>
                      </a:r>
                      <a:endParaRPr sz="1200"/>
                    </a:p>
                  </a:txBody>
                  <a:tcPr marT="91425" marB="91425" marR="91425" marL="91425"/>
                </a:tc>
                <a:tc>
                  <a:txBody>
                    <a:bodyPr/>
                    <a:lstStyle/>
                    <a:p>
                      <a:pPr indent="0" lvl="0" marL="0" rtl="0" algn="ctr">
                        <a:spcBef>
                          <a:spcPts val="0"/>
                        </a:spcBef>
                        <a:spcAft>
                          <a:spcPts val="0"/>
                        </a:spcAft>
                        <a:buNone/>
                      </a:pPr>
                      <a:r>
                        <a:rPr lang="zh-CN" sz="1200"/>
                        <a:t>1</a:t>
                      </a:r>
                      <a:endParaRPr sz="1200"/>
                    </a:p>
                  </a:txBody>
                  <a:tcPr marT="91425" marB="91425" marR="91425" marL="91425"/>
                </a:tc>
                <a:tc>
                  <a:txBody>
                    <a:bodyPr/>
                    <a:lstStyle/>
                    <a:p>
                      <a:pPr indent="0" lvl="0" marL="0" rtl="0" algn="ctr">
                        <a:spcBef>
                          <a:spcPts val="0"/>
                        </a:spcBef>
                        <a:spcAft>
                          <a:spcPts val="0"/>
                        </a:spcAft>
                        <a:buNone/>
                      </a:pPr>
                      <a:r>
                        <a:rPr lang="zh-CN" sz="1200"/>
                        <a:t>38477</a:t>
                      </a:r>
                      <a:endParaRPr sz="1200"/>
                    </a:p>
                  </a:txBody>
                  <a:tcPr marT="91425" marB="91425" marR="91425" marL="91425"/>
                </a:tc>
                <a:tc>
                  <a:txBody>
                    <a:bodyPr/>
                    <a:lstStyle/>
                    <a:p>
                      <a:pPr indent="0" lvl="0" marL="0" rtl="0" algn="ctr">
                        <a:spcBef>
                          <a:spcPts val="0"/>
                        </a:spcBef>
                        <a:spcAft>
                          <a:spcPts val="0"/>
                        </a:spcAft>
                        <a:buNone/>
                      </a:pPr>
                      <a:r>
                        <a:rPr lang="zh-CN" sz="1200"/>
                        <a:t>83849</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CN" sz="1200"/>
                        <a:t>McMaster</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200"/>
                        <a:t>31.24</a:t>
                      </a:r>
                      <a:endParaRPr sz="1200"/>
                    </a:p>
                  </a:txBody>
                  <a:tcPr marT="91425" marB="91425" marR="91425" marL="91425">
                    <a:lnL cap="flat" cmpd="sng" w="9525">
                      <a:solidFill>
                        <a:srgbClr val="9E9E9E"/>
                      </a:solidFill>
                      <a:prstDash val="solid"/>
                      <a:round/>
                      <a:headEnd len="sm" w="sm" type="none"/>
                      <a:tailEnd len="sm" w="sm" type="none"/>
                    </a:lnL>
                  </a:tcPr>
                </a:tc>
              </a:tr>
              <a:tr h="345125">
                <a:tc>
                  <a:txBody>
                    <a:bodyPr/>
                    <a:lstStyle/>
                    <a:p>
                      <a:pPr indent="0" lvl="0" marL="0" rtl="0" algn="ctr">
                        <a:spcBef>
                          <a:spcPts val="0"/>
                        </a:spcBef>
                        <a:spcAft>
                          <a:spcPts val="0"/>
                        </a:spcAft>
                        <a:buNone/>
                      </a:pPr>
                      <a:r>
                        <a:rPr lang="zh-CN" sz="1200"/>
                        <a:t>Pillow Block A</a:t>
                      </a:r>
                      <a:endParaRPr sz="1200"/>
                    </a:p>
                  </a:txBody>
                  <a:tcPr marT="91425" marB="91425" marR="91425" marL="91425"/>
                </a:tc>
                <a:tc>
                  <a:txBody>
                    <a:bodyPr/>
                    <a:lstStyle/>
                    <a:p>
                      <a:pPr indent="0" lvl="0" marL="0" rtl="0" algn="ctr">
                        <a:spcBef>
                          <a:spcPts val="0"/>
                        </a:spcBef>
                        <a:spcAft>
                          <a:spcPts val="0"/>
                        </a:spcAft>
                        <a:buNone/>
                      </a:pPr>
                      <a:r>
                        <a:rPr lang="zh-CN" sz="1200"/>
                        <a:t>SNL210 plummer pillow block housings</a:t>
                      </a:r>
                      <a:endParaRPr sz="1200"/>
                    </a:p>
                  </a:txBody>
                  <a:tcPr marT="91425" marB="91425" marR="91425" marL="91425"/>
                </a:tc>
                <a:tc>
                  <a:txBody>
                    <a:bodyPr/>
                    <a:lstStyle/>
                    <a:p>
                      <a:pPr indent="0" lvl="0" marL="0" rtl="0" algn="ctr">
                        <a:spcBef>
                          <a:spcPts val="0"/>
                        </a:spcBef>
                        <a:spcAft>
                          <a:spcPts val="0"/>
                        </a:spcAft>
                        <a:buNone/>
                      </a:pPr>
                      <a:r>
                        <a:rPr lang="zh-CN" sz="1200"/>
                        <a:t>Cast iron</a:t>
                      </a:r>
                      <a:endParaRPr sz="1200"/>
                    </a:p>
                  </a:txBody>
                  <a:tcPr marT="91425" marB="91425" marR="91425" marL="91425"/>
                </a:tc>
                <a:tc>
                  <a:txBody>
                    <a:bodyPr/>
                    <a:lstStyle/>
                    <a:p>
                      <a:pPr indent="0" lvl="0" marL="0" rtl="0" algn="ctr">
                        <a:spcBef>
                          <a:spcPts val="0"/>
                        </a:spcBef>
                        <a:spcAft>
                          <a:spcPts val="0"/>
                        </a:spcAft>
                        <a:buNone/>
                      </a:pPr>
                      <a:r>
                        <a:rPr lang="zh-CN" sz="1200"/>
                        <a:t>1</a:t>
                      </a:r>
                      <a:endParaRPr sz="1200"/>
                    </a:p>
                  </a:txBody>
                  <a:tcPr marT="91425" marB="91425" marR="91425" marL="91425"/>
                </a:tc>
                <a:tc>
                  <a:txBody>
                    <a:bodyPr/>
                    <a:lstStyle/>
                    <a:p>
                      <a:pPr indent="0" lvl="0" marL="0" rtl="0" algn="ctr">
                        <a:spcBef>
                          <a:spcPts val="0"/>
                        </a:spcBef>
                        <a:spcAft>
                          <a:spcPts val="0"/>
                        </a:spcAft>
                        <a:buNone/>
                      </a:pPr>
                      <a:r>
                        <a:rPr lang="zh-CN" sz="1200"/>
                        <a:t>-</a:t>
                      </a:r>
                      <a:endParaRPr sz="1200"/>
                    </a:p>
                  </a:txBody>
                  <a:tcPr marT="91425" marB="91425" marR="91425" marL="91425"/>
                </a:tc>
                <a:tc>
                  <a:txBody>
                    <a:bodyPr/>
                    <a:lstStyle/>
                    <a:p>
                      <a:pPr indent="0" lvl="0" marL="0" rtl="0" algn="ctr">
                        <a:spcBef>
                          <a:spcPts val="0"/>
                        </a:spcBef>
                        <a:spcAft>
                          <a:spcPts val="0"/>
                        </a:spcAft>
                        <a:buNone/>
                      </a:pPr>
                      <a:r>
                        <a:rPr lang="zh-CN" sz="1200"/>
                        <a:t>-</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CN" sz="1200"/>
                        <a:t>MiMOTION</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200"/>
                        <a:t>439.04</a:t>
                      </a:r>
                      <a:endParaRPr sz="1200"/>
                    </a:p>
                  </a:txBody>
                  <a:tcPr marT="91425" marB="91425" marR="91425" marL="91425">
                    <a:lnL cap="flat" cmpd="sng" w="9525">
                      <a:solidFill>
                        <a:srgbClr val="9E9E9E"/>
                      </a:solidFill>
                      <a:prstDash val="solid"/>
                      <a:round/>
                      <a:headEnd len="sm" w="sm" type="none"/>
                      <a:tailEnd len="sm" w="sm" type="none"/>
                    </a:lnL>
                  </a:tcPr>
                </a:tc>
              </a:tr>
              <a:tr h="345125">
                <a:tc>
                  <a:txBody>
                    <a:bodyPr/>
                    <a:lstStyle/>
                    <a:p>
                      <a:pPr indent="0" lvl="0" marL="0" rtl="0" algn="ctr">
                        <a:spcBef>
                          <a:spcPts val="0"/>
                        </a:spcBef>
                        <a:spcAft>
                          <a:spcPts val="0"/>
                        </a:spcAft>
                        <a:buClr>
                          <a:schemeClr val="dk1"/>
                        </a:buClr>
                        <a:buSzPts val="1100"/>
                        <a:buFont typeface="Arial"/>
                        <a:buNone/>
                      </a:pPr>
                      <a:r>
                        <a:rPr lang="zh-CN" sz="1200">
                          <a:solidFill>
                            <a:schemeClr val="dk1"/>
                          </a:solidFill>
                        </a:rPr>
                        <a:t>Pillow Block B</a:t>
                      </a:r>
                      <a:endParaRPr sz="1200"/>
                    </a:p>
                  </a:txBody>
                  <a:tcPr marT="91425" marB="91425" marR="91425" marL="91425"/>
                </a:tc>
                <a:tc>
                  <a:txBody>
                    <a:bodyPr/>
                    <a:lstStyle/>
                    <a:p>
                      <a:pPr indent="0" lvl="0" marL="0" rtl="0" algn="ctr">
                        <a:spcBef>
                          <a:spcPts val="0"/>
                        </a:spcBef>
                        <a:spcAft>
                          <a:spcPts val="0"/>
                        </a:spcAft>
                        <a:buNone/>
                      </a:pPr>
                      <a:r>
                        <a:rPr lang="zh-CN" sz="1200"/>
                        <a:t>Housed Bearing UCP212</a:t>
                      </a:r>
                      <a:endParaRPr sz="1200"/>
                    </a:p>
                  </a:txBody>
                  <a:tcPr marT="91425" marB="91425" marR="91425" marL="91425"/>
                </a:tc>
                <a:tc>
                  <a:txBody>
                    <a:bodyPr/>
                    <a:lstStyle/>
                    <a:p>
                      <a:pPr indent="0" lvl="0" marL="0" rtl="0" algn="ctr">
                        <a:spcBef>
                          <a:spcPts val="0"/>
                        </a:spcBef>
                        <a:spcAft>
                          <a:spcPts val="0"/>
                        </a:spcAft>
                        <a:buNone/>
                      </a:pPr>
                      <a:r>
                        <a:rPr lang="zh-CN" sz="1200"/>
                        <a:t>Cast iron</a:t>
                      </a:r>
                      <a:endParaRPr sz="1200"/>
                    </a:p>
                  </a:txBody>
                  <a:tcPr marT="91425" marB="91425" marR="91425" marL="91425"/>
                </a:tc>
                <a:tc>
                  <a:txBody>
                    <a:bodyPr/>
                    <a:lstStyle/>
                    <a:p>
                      <a:pPr indent="0" lvl="0" marL="0" rtl="0" algn="ctr">
                        <a:spcBef>
                          <a:spcPts val="0"/>
                        </a:spcBef>
                        <a:spcAft>
                          <a:spcPts val="0"/>
                        </a:spcAft>
                        <a:buNone/>
                      </a:pPr>
                      <a:r>
                        <a:rPr lang="zh-CN" sz="1200"/>
                        <a:t>1</a:t>
                      </a:r>
                      <a:endParaRPr sz="1200"/>
                    </a:p>
                  </a:txBody>
                  <a:tcPr marT="91425" marB="91425" marR="91425" marL="91425"/>
                </a:tc>
                <a:tc>
                  <a:txBody>
                    <a:bodyPr/>
                    <a:lstStyle/>
                    <a:p>
                      <a:pPr indent="0" lvl="0" marL="0" rtl="0" algn="ctr">
                        <a:spcBef>
                          <a:spcPts val="0"/>
                        </a:spcBef>
                        <a:spcAft>
                          <a:spcPts val="0"/>
                        </a:spcAft>
                        <a:buNone/>
                      </a:pPr>
                      <a:r>
                        <a:rPr lang="zh-CN" sz="1200">
                          <a:solidFill>
                            <a:schemeClr val="dk2"/>
                          </a:solidFill>
                        </a:rPr>
                        <a:t>5x</a:t>
                      </a:r>
                      <a:r>
                        <a:rPr lang="zh-CN" sz="1200">
                          <a:solidFill>
                            <a:schemeClr val="dk2"/>
                          </a:solidFill>
                        </a:rPr>
                        <a:t>10</a:t>
                      </a:r>
                      <a:r>
                        <a:rPr baseline="30000" lang="zh-CN" sz="1200">
                          <a:solidFill>
                            <a:schemeClr val="dk2"/>
                          </a:solidFill>
                        </a:rPr>
                        <a:t>7</a:t>
                      </a:r>
                      <a:endParaRPr baseline="-25000" sz="6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CN" sz="1200">
                          <a:solidFill>
                            <a:schemeClr val="dk2"/>
                          </a:solidFill>
                        </a:rPr>
                        <a:t>3.4</a:t>
                      </a:r>
                      <a:r>
                        <a:rPr lang="zh-CN" sz="1200">
                          <a:solidFill>
                            <a:schemeClr val="dk2"/>
                          </a:solidFill>
                        </a:rPr>
                        <a:t>5x10</a:t>
                      </a:r>
                      <a:r>
                        <a:rPr baseline="30000" lang="zh-CN" sz="1200">
                          <a:solidFill>
                            <a:schemeClr val="dk2"/>
                          </a:solidFill>
                        </a:rPr>
                        <a:t>7</a:t>
                      </a:r>
                      <a:endParaRPr baseline="-25000" sz="600">
                        <a:solidFill>
                          <a:schemeClr val="dk1"/>
                        </a:solidFill>
                      </a:endParaRPr>
                    </a:p>
                    <a:p>
                      <a:pPr indent="0" lvl="0" marL="0" rtl="0" algn="ctr">
                        <a:spcBef>
                          <a:spcPts val="0"/>
                        </a:spcBef>
                        <a:spcAft>
                          <a:spcPts val="0"/>
                        </a:spcAft>
                        <a:buNone/>
                      </a:pPr>
                      <a:r>
                        <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CN" sz="1200"/>
                        <a:t>123BEARING</a:t>
                      </a:r>
                      <a:endParaRPr sz="1200">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200"/>
                        <a:t>32.72</a:t>
                      </a:r>
                      <a:endParaRPr sz="1200"/>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8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sz="2820">
                <a:solidFill>
                  <a:srgbClr val="000000"/>
                </a:solidFill>
              </a:rPr>
              <a:t>Assumptions</a:t>
            </a:r>
            <a:endParaRPr b="1" sz="2820">
              <a:solidFill>
                <a:srgbClr val="000000"/>
              </a:solidFill>
            </a:endParaRPr>
          </a:p>
          <a:p>
            <a:pPr indent="0" lvl="0" marL="0" rtl="0" algn="l">
              <a:spcBef>
                <a:spcPts val="0"/>
              </a:spcBef>
              <a:spcAft>
                <a:spcPts val="0"/>
              </a:spcAft>
              <a:buNone/>
            </a:pPr>
            <a:r>
              <a:t/>
            </a:r>
            <a:endParaRPr/>
          </a:p>
        </p:txBody>
      </p:sp>
      <p:sp>
        <p:nvSpPr>
          <p:cNvPr id="73" name="Google Shape;73;p16"/>
          <p:cNvSpPr txBox="1"/>
          <p:nvPr>
            <p:ph idx="1" type="body"/>
          </p:nvPr>
        </p:nvSpPr>
        <p:spPr>
          <a:xfrm>
            <a:off x="311700" y="307800"/>
            <a:ext cx="8520600" cy="45279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t/>
            </a:r>
            <a:endParaRPr sz="5600"/>
          </a:p>
          <a:p>
            <a:pPr indent="-330200" lvl="0" marL="4572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The entire machine:</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The operating temperature and environment are moderate</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Components are kept at a stable, efficient, and suitable operating temperature</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The </a:t>
            </a:r>
            <a:r>
              <a:rPr lang="zh-CN" sz="6400">
                <a:solidFill>
                  <a:schemeClr val="dk1"/>
                </a:solidFill>
                <a:latin typeface="Times New Roman"/>
                <a:ea typeface="Times New Roman"/>
                <a:cs typeface="Times New Roman"/>
                <a:sym typeface="Times New Roman"/>
              </a:rPr>
              <a:t>support</a:t>
            </a:r>
            <a:r>
              <a:rPr lang="zh-CN" sz="6400">
                <a:solidFill>
                  <a:schemeClr val="dk1"/>
                </a:solidFill>
                <a:latin typeface="Times New Roman"/>
                <a:ea typeface="Times New Roman"/>
                <a:cs typeface="Times New Roman"/>
                <a:sym typeface="Times New Roman"/>
              </a:rPr>
              <a:t> force for returning is negligible</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All components are rigid</a:t>
            </a:r>
            <a:endParaRPr sz="64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Cradle &amp; roll</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The roll is always close to the arm of the cradle during rotation,  so there will be no additional shock load. The density of the paper is 980 kg/m3</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Both cradle and shaft are made of steel, whose density is 2520 kg/m3</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Shaft is considered solid.</a:t>
            </a:r>
            <a:endParaRPr sz="64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Power screw: </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Acme thread—When the lead screw is taking axial force, the lead angle λ is small enough to be neglected, only the effect of thread angle α considered.</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Trapezoidal thread shape with a thread angle α=14.5 deg</a:t>
            </a:r>
            <a:endParaRPr baseline="30000" sz="64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Gears</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All gears are spur gears.</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The pressure angle is 20 degrees.</a:t>
            </a:r>
            <a:endParaRPr sz="64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Bearing:</a:t>
            </a:r>
            <a:endParaRPr sz="64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ct val="100000"/>
              <a:buFont typeface="Times New Roman"/>
              <a:buChar char="○"/>
            </a:pPr>
            <a:r>
              <a:rPr lang="zh-CN" sz="6400">
                <a:solidFill>
                  <a:schemeClr val="dk1"/>
                </a:solidFill>
                <a:latin typeface="Times New Roman"/>
                <a:ea typeface="Times New Roman"/>
                <a:cs typeface="Times New Roman"/>
                <a:sym typeface="Times New Roman"/>
              </a:rPr>
              <a:t>The bearings remain smooth enough for the duration of the work.</a:t>
            </a:r>
            <a:endParaRPr sz="6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p>
          <a:p>
            <a:pPr indent="0" lvl="0" marL="0" rtl="0" algn="l">
              <a:spcBef>
                <a:spcPts val="0"/>
              </a:spcBef>
              <a:spcAft>
                <a:spcPts val="1200"/>
              </a:spcAft>
              <a:buNone/>
            </a:pPr>
            <a:r>
              <a:t/>
            </a:r>
            <a:endParaRPr sz="2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Summary</a:t>
            </a:r>
            <a:endParaRPr/>
          </a:p>
        </p:txBody>
      </p:sp>
      <p:sp>
        <p:nvSpPr>
          <p:cNvPr id="322" name="Google Shape;322;p52"/>
          <p:cNvSpPr txBox="1"/>
          <p:nvPr>
            <p:ph idx="1" type="body"/>
          </p:nvPr>
        </p:nvSpPr>
        <p:spPr>
          <a:xfrm>
            <a:off x="311700" y="1152475"/>
            <a:ext cx="8520600" cy="1964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zh-CN"/>
              <a:t>Design the paper roller transfer machine with specific components and positions</a:t>
            </a:r>
            <a:endParaRPr/>
          </a:p>
          <a:p>
            <a:pPr indent="-317500" lvl="1" marL="914400" rtl="0" algn="l">
              <a:spcBef>
                <a:spcPts val="0"/>
              </a:spcBef>
              <a:spcAft>
                <a:spcPts val="0"/>
              </a:spcAft>
              <a:buSzPts val="1400"/>
              <a:buChar char="○"/>
            </a:pPr>
            <a:r>
              <a:rPr lang="zh-CN"/>
              <a:t>Analy</a:t>
            </a:r>
            <a:r>
              <a:rPr lang="zh-CN"/>
              <a:t>ze</a:t>
            </a:r>
            <a:r>
              <a:rPr lang="zh-CN"/>
              <a:t> the power need to transfer</a:t>
            </a:r>
            <a:endParaRPr/>
          </a:p>
          <a:p>
            <a:pPr indent="-317500" lvl="1" marL="914400" rtl="0" algn="l">
              <a:spcBef>
                <a:spcPts val="0"/>
              </a:spcBef>
              <a:spcAft>
                <a:spcPts val="0"/>
              </a:spcAft>
              <a:buSzPts val="1400"/>
              <a:buChar char="○"/>
            </a:pPr>
            <a:r>
              <a:rPr lang="zh-CN"/>
              <a:t>Components designed with factor of safety &gt; 2.0</a:t>
            </a:r>
            <a:endParaRPr/>
          </a:p>
          <a:p>
            <a:pPr indent="-317500" lvl="1" marL="914400" rtl="0" algn="l">
              <a:spcBef>
                <a:spcPts val="0"/>
              </a:spcBef>
              <a:spcAft>
                <a:spcPts val="0"/>
              </a:spcAft>
              <a:buSzPts val="1400"/>
              <a:buChar char="○"/>
            </a:pPr>
            <a:r>
              <a:rPr lang="zh-CN"/>
              <a:t>Calculate the torque required for gears and crack arm movement</a:t>
            </a:r>
            <a:endParaRPr/>
          </a:p>
          <a:p>
            <a:pPr indent="-317500" lvl="1" marL="914400" rtl="0" algn="l">
              <a:spcBef>
                <a:spcPts val="0"/>
              </a:spcBef>
              <a:spcAft>
                <a:spcPts val="0"/>
              </a:spcAft>
              <a:buSzPts val="1400"/>
              <a:buChar char="○"/>
            </a:pPr>
            <a:r>
              <a:rPr lang="zh-CN"/>
              <a:t>Force required from the lead screw</a:t>
            </a:r>
            <a:endParaRPr/>
          </a:p>
          <a:p>
            <a:pPr indent="-317500" lvl="1" marL="914400" rtl="0" algn="l">
              <a:spcBef>
                <a:spcPts val="0"/>
              </a:spcBef>
              <a:spcAft>
                <a:spcPts val="0"/>
              </a:spcAft>
              <a:buSzPts val="1400"/>
              <a:buChar char="○"/>
            </a:pPr>
            <a:r>
              <a:rPr lang="zh-CN"/>
              <a:t>Ensure the bearings </a:t>
            </a:r>
            <a:r>
              <a:rPr lang="zh-CN"/>
              <a:t>satisfy</a:t>
            </a:r>
            <a:r>
              <a:rPr lang="zh-CN"/>
              <a:t> the lifetime requirements</a:t>
            </a:r>
            <a:endParaRPr/>
          </a:p>
        </p:txBody>
      </p:sp>
      <p:sp>
        <p:nvSpPr>
          <p:cNvPr id="323" name="Google Shape;323;p52"/>
          <p:cNvSpPr txBox="1"/>
          <p:nvPr/>
        </p:nvSpPr>
        <p:spPr>
          <a:xfrm>
            <a:off x="311700" y="2937900"/>
            <a:ext cx="4260300" cy="1957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zh-CN" sz="1800">
                <a:solidFill>
                  <a:schemeClr val="dk2"/>
                </a:solidFill>
              </a:rPr>
              <a:t>Prons</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zh-CN">
                <a:solidFill>
                  <a:schemeClr val="dk2"/>
                </a:solidFill>
              </a:rPr>
              <a:t>Cost-effective ($1525.39)</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zh-CN">
                <a:solidFill>
                  <a:schemeClr val="dk2"/>
                </a:solidFill>
              </a:rPr>
              <a:t>Lower motor torque</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zh-CN">
                <a:solidFill>
                  <a:schemeClr val="dk2"/>
                </a:solidFill>
              </a:rPr>
              <a:t>Reduce the misalignment risk in some degree</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zh-CN">
                <a:solidFill>
                  <a:schemeClr val="dk2"/>
                </a:solidFill>
              </a:rPr>
              <a:t>Lead screw is self-locking for passive safety</a:t>
            </a:r>
            <a:endParaRPr sz="1800">
              <a:solidFill>
                <a:schemeClr val="dk2"/>
              </a:solidFill>
            </a:endParaRPr>
          </a:p>
        </p:txBody>
      </p:sp>
      <p:sp>
        <p:nvSpPr>
          <p:cNvPr id="324" name="Google Shape;324;p52"/>
          <p:cNvSpPr txBox="1"/>
          <p:nvPr/>
        </p:nvSpPr>
        <p:spPr>
          <a:xfrm>
            <a:off x="4572000" y="2937900"/>
            <a:ext cx="4260300" cy="146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zh-CN" sz="1800">
                <a:solidFill>
                  <a:schemeClr val="dk2"/>
                </a:solidFill>
              </a:rPr>
              <a:t>Cons</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zh-CN">
                <a:solidFill>
                  <a:schemeClr val="dk2"/>
                </a:solidFill>
              </a:rPr>
              <a:t>Requires proper lubrication to avoid wear</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zh-CN">
                <a:solidFill>
                  <a:schemeClr val="dk2"/>
                </a:solidFill>
              </a:rPr>
              <a:t>Bolted connection to base not analyzed</a:t>
            </a:r>
            <a:endParaRPr>
              <a:solidFill>
                <a:schemeClr val="dk2"/>
              </a:solidFill>
            </a:endParaRPr>
          </a:p>
          <a:p>
            <a:pPr indent="-317500" lvl="1" marL="914400" rtl="0" algn="l">
              <a:lnSpc>
                <a:spcPct val="115000"/>
              </a:lnSpc>
              <a:spcBef>
                <a:spcPts val="0"/>
              </a:spcBef>
              <a:spcAft>
                <a:spcPts val="0"/>
              </a:spcAft>
              <a:buClr>
                <a:schemeClr val="dk2"/>
              </a:buClr>
              <a:buSzPts val="1400"/>
              <a:buChar char="○"/>
            </a:pPr>
            <a:r>
              <a:rPr lang="zh-CN">
                <a:solidFill>
                  <a:schemeClr val="dk2"/>
                </a:solidFill>
              </a:rPr>
              <a:t>Only one bearing is self-aligning</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Design Overview-how the machine operates</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7" title="Motion3.mp4">
            <a:hlinkClick r:id="rId3"/>
          </p:cNvPr>
          <p:cNvPicPr preferRelativeResize="0"/>
          <p:nvPr/>
        </p:nvPicPr>
        <p:blipFill>
          <a:blip r:embed="rId4">
            <a:alphaModFix/>
          </a:blip>
          <a:stretch>
            <a:fillRect/>
          </a:stretch>
        </p:blipFill>
        <p:spPr>
          <a:xfrm>
            <a:off x="0" y="1052513"/>
            <a:ext cx="9144000" cy="3038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Design Overview-Key Component Locations</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8" title="Drawing.JPG"/>
          <p:cNvPicPr preferRelativeResize="0"/>
          <p:nvPr/>
        </p:nvPicPr>
        <p:blipFill>
          <a:blip r:embed="rId3">
            <a:alphaModFix/>
          </a:blip>
          <a:stretch>
            <a:fillRect/>
          </a:stretch>
        </p:blipFill>
        <p:spPr>
          <a:xfrm>
            <a:off x="1350813" y="1017725"/>
            <a:ext cx="7178926" cy="4125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Design Overview-Key Component Locations</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9"/>
          <p:cNvPicPr preferRelativeResize="0"/>
          <p:nvPr/>
        </p:nvPicPr>
        <p:blipFill>
          <a:blip r:embed="rId3">
            <a:alphaModFix/>
          </a:blip>
          <a:stretch>
            <a:fillRect/>
          </a:stretch>
        </p:blipFill>
        <p:spPr>
          <a:xfrm>
            <a:off x="152400" y="1017725"/>
            <a:ext cx="4098409" cy="3849549"/>
          </a:xfrm>
          <a:prstGeom prst="rect">
            <a:avLst/>
          </a:prstGeom>
          <a:noFill/>
          <a:ln>
            <a:noFill/>
          </a:ln>
        </p:spPr>
      </p:pic>
      <p:pic>
        <p:nvPicPr>
          <p:cNvPr id="95" name="Google Shape;95;p19"/>
          <p:cNvPicPr preferRelativeResize="0"/>
          <p:nvPr/>
        </p:nvPicPr>
        <p:blipFill>
          <a:blip r:embed="rId4">
            <a:alphaModFix/>
          </a:blip>
          <a:stretch>
            <a:fillRect/>
          </a:stretch>
        </p:blipFill>
        <p:spPr>
          <a:xfrm>
            <a:off x="4250796" y="1426325"/>
            <a:ext cx="4876724" cy="3032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Design Overview-Lead Screw</a:t>
            </a:r>
            <a:endParaRPr/>
          </a:p>
          <a:p>
            <a:pPr indent="0" lvl="0" marL="0" rtl="0" algn="l">
              <a:spcBef>
                <a:spcPts val="0"/>
              </a:spcBef>
              <a:spcAft>
                <a:spcPts val="0"/>
              </a:spcAft>
              <a:buNone/>
            </a:pPr>
            <a:r>
              <a:t/>
            </a:r>
            <a:endParaRPr/>
          </a:p>
        </p:txBody>
      </p:sp>
      <p:pic>
        <p:nvPicPr>
          <p:cNvPr id="101" name="Google Shape;101;p20"/>
          <p:cNvPicPr preferRelativeResize="0"/>
          <p:nvPr/>
        </p:nvPicPr>
        <p:blipFill>
          <a:blip r:embed="rId3">
            <a:alphaModFix/>
          </a:blip>
          <a:stretch>
            <a:fillRect/>
          </a:stretch>
        </p:blipFill>
        <p:spPr>
          <a:xfrm>
            <a:off x="729350" y="1255713"/>
            <a:ext cx="3467100" cy="3209925"/>
          </a:xfrm>
          <a:prstGeom prst="rect">
            <a:avLst/>
          </a:prstGeom>
          <a:noFill/>
          <a:ln>
            <a:noFill/>
          </a:ln>
        </p:spPr>
      </p:pic>
      <p:pic>
        <p:nvPicPr>
          <p:cNvPr id="102" name="Google Shape;102;p20"/>
          <p:cNvPicPr preferRelativeResize="0"/>
          <p:nvPr/>
        </p:nvPicPr>
        <p:blipFill rotWithShape="1">
          <a:blip r:embed="rId4">
            <a:alphaModFix/>
          </a:blip>
          <a:srcRect b="0" l="2520" r="24852" t="0"/>
          <a:stretch/>
        </p:blipFill>
        <p:spPr>
          <a:xfrm>
            <a:off x="4378425" y="1255713"/>
            <a:ext cx="4453878" cy="3209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Design Overview-Gears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21"/>
          <p:cNvPicPr preferRelativeResize="0"/>
          <p:nvPr/>
        </p:nvPicPr>
        <p:blipFill>
          <a:blip r:embed="rId3">
            <a:alphaModFix/>
          </a:blip>
          <a:stretch>
            <a:fillRect/>
          </a:stretch>
        </p:blipFill>
        <p:spPr>
          <a:xfrm>
            <a:off x="311700" y="1228900"/>
            <a:ext cx="3876475" cy="2795325"/>
          </a:xfrm>
          <a:prstGeom prst="rect">
            <a:avLst/>
          </a:prstGeom>
          <a:noFill/>
          <a:ln>
            <a:noFill/>
          </a:ln>
        </p:spPr>
      </p:pic>
      <p:pic>
        <p:nvPicPr>
          <p:cNvPr id="110" name="Google Shape;110;p21"/>
          <p:cNvPicPr preferRelativeResize="0"/>
          <p:nvPr/>
        </p:nvPicPr>
        <p:blipFill>
          <a:blip r:embed="rId4">
            <a:alphaModFix/>
          </a:blip>
          <a:stretch>
            <a:fillRect/>
          </a:stretch>
        </p:blipFill>
        <p:spPr>
          <a:xfrm>
            <a:off x="4331200" y="1267675"/>
            <a:ext cx="4438208" cy="275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